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98" autoAdjust="0"/>
  </p:normalViewPr>
  <p:slideViewPr>
    <p:cSldViewPr>
      <p:cViewPr varScale="1">
        <p:scale>
          <a:sx n="66" d="100"/>
          <a:sy n="66" d="100"/>
        </p:scale>
        <p:origin x="-552" y="-96"/>
      </p:cViewPr>
      <p:guideLst>
        <p:guide orient="horz" pos="2160"/>
        <p:guide pos="2880"/>
      </p:guideLst>
    </p:cSldViewPr>
  </p:slideViewPr>
  <p:outlineViewPr>
    <p:cViewPr>
      <p:scale>
        <a:sx n="33" d="100"/>
        <a:sy n="33" d="100"/>
      </p:scale>
      <p:origin x="42" y="40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7FB4EB-700C-48BB-86F5-2809773D605B}"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C28807-CB64-46C1-928E-13B2D41348E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FB4EB-700C-48BB-86F5-2809773D605B}"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C28807-CB64-46C1-928E-13B2D41348E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FB4EB-700C-48BB-86F5-2809773D605B}"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C28807-CB64-46C1-928E-13B2D41348E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FB4EB-700C-48BB-86F5-2809773D605B}"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C28807-CB64-46C1-928E-13B2D41348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7FB4EB-700C-48BB-86F5-2809773D605B}" type="datetimeFigureOut">
              <a:rPr lang="en-US" smtClean="0"/>
              <a:pPr/>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C28807-CB64-46C1-928E-13B2D41348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7FB4EB-700C-48BB-86F5-2809773D605B}" type="datetimeFigureOut">
              <a:rPr lang="en-US" smtClean="0"/>
              <a:pPr/>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C28807-CB64-46C1-928E-13B2D41348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7FB4EB-700C-48BB-86F5-2809773D605B}" type="datetimeFigureOut">
              <a:rPr lang="en-US" smtClean="0"/>
              <a:pPr/>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C28807-CB64-46C1-928E-13B2D41348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7FB4EB-700C-48BB-86F5-2809773D605B}" type="datetimeFigureOut">
              <a:rPr lang="en-US" smtClean="0"/>
              <a:pPr/>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C28807-CB64-46C1-928E-13B2D41348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FB4EB-700C-48BB-86F5-2809773D605B}" type="datetimeFigureOut">
              <a:rPr lang="en-US" smtClean="0"/>
              <a:pPr/>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C28807-CB64-46C1-928E-13B2D41348E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7FB4EB-700C-48BB-86F5-2809773D605B}" type="datetimeFigureOut">
              <a:rPr lang="en-US" smtClean="0"/>
              <a:pPr/>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C28807-CB64-46C1-928E-13B2D41348E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7FB4EB-700C-48BB-86F5-2809773D605B}" type="datetimeFigureOut">
              <a:rPr lang="en-US" smtClean="0"/>
              <a:pPr/>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C28807-CB64-46C1-928E-13B2D41348E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FB4EB-700C-48BB-86F5-2809773D605B}" type="datetimeFigureOut">
              <a:rPr lang="en-US" smtClean="0"/>
              <a:pPr/>
              <a:t>4/8/2016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28807-CB64-46C1-928E-13B2D41348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Wide Latin" pitchFamily="18" charset="0"/>
              </a:rPr>
              <a:t>Westward Expansion</a:t>
            </a:r>
            <a:endParaRPr lang="en-US" dirty="0">
              <a:latin typeface="Wide Latin" pitchFamily="18" charset="0"/>
            </a:endParaRPr>
          </a:p>
        </p:txBody>
      </p:sp>
      <p:sp>
        <p:nvSpPr>
          <p:cNvPr id="3" name="Subtitle 2"/>
          <p:cNvSpPr>
            <a:spLocks noGrp="1"/>
          </p:cNvSpPr>
          <p:nvPr>
            <p:ph type="subTitle" idx="1"/>
          </p:nvPr>
        </p:nvSpPr>
        <p:spPr/>
        <p:txBody>
          <a:bodyPr/>
          <a:lstStyle/>
          <a:p>
            <a:r>
              <a:rPr lang="en-US" dirty="0" smtClean="0">
                <a:solidFill>
                  <a:schemeClr val="tx1"/>
                </a:solidFill>
                <a:latin typeface="Wide Latin" pitchFamily="18" charset="0"/>
              </a:rPr>
              <a:t>Manifest Destiny</a:t>
            </a:r>
            <a:endParaRPr lang="en-US" dirty="0">
              <a:solidFill>
                <a:schemeClr val="tx1"/>
              </a:solidFill>
              <a:latin typeface="Wide Lati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724400"/>
            <a:ext cx="8229600" cy="1935163"/>
          </a:xfrm>
        </p:spPr>
        <p:txBody>
          <a:bodyPr>
            <a:normAutofit fontScale="92500" lnSpcReduction="20000"/>
          </a:bodyPr>
          <a:lstStyle/>
          <a:p>
            <a:pPr algn="ctr">
              <a:buNone/>
            </a:pPr>
            <a:r>
              <a:rPr lang="en-US" dirty="0" smtClean="0"/>
              <a:t>With the U.S.’ goal of achieving Manifest Destiny, what other nation is standing in the way?</a:t>
            </a:r>
          </a:p>
          <a:p>
            <a:pPr algn="ctr">
              <a:buNone/>
            </a:pPr>
            <a:endParaRPr lang="en-US" dirty="0" smtClean="0"/>
          </a:p>
          <a:p>
            <a:pPr algn="ctr">
              <a:buNone/>
            </a:pPr>
            <a:r>
              <a:rPr lang="en-US" sz="5400" b="1" dirty="0" smtClean="0"/>
              <a:t>Mexico !</a:t>
            </a:r>
            <a:endParaRPr lang="en-US" sz="5400" b="1" dirty="0"/>
          </a:p>
        </p:txBody>
      </p:sp>
      <p:sp>
        <p:nvSpPr>
          <p:cNvPr id="5" name="Title 4"/>
          <p:cNvSpPr>
            <a:spLocks noGrp="1"/>
          </p:cNvSpPr>
          <p:nvPr>
            <p:ph type="title"/>
          </p:nvPr>
        </p:nvSpPr>
        <p:spPr/>
        <p:txBody>
          <a:bodyPr/>
          <a:lstStyle/>
          <a:p>
            <a:endParaRPr lang="en-US" dirty="0"/>
          </a:p>
        </p:txBody>
      </p:sp>
      <p:pic>
        <p:nvPicPr>
          <p:cNvPr id="6" name="Picture 5" descr="untitled.bmp"/>
          <p:cNvPicPr>
            <a:picLocks noChangeAspect="1"/>
          </p:cNvPicPr>
          <p:nvPr/>
        </p:nvPicPr>
        <p:blipFill>
          <a:blip r:embed="rId2" cstate="print"/>
          <a:stretch>
            <a:fillRect/>
          </a:stretch>
        </p:blipFill>
        <p:spPr>
          <a:xfrm>
            <a:off x="0" y="27432"/>
            <a:ext cx="9144000" cy="46969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1838"/>
          </a:xfrm>
        </p:spPr>
        <p:txBody>
          <a:bodyPr>
            <a:normAutofit fontScale="90000"/>
          </a:bodyPr>
          <a:lstStyle/>
          <a:p>
            <a:r>
              <a:rPr lang="en-US" dirty="0" smtClean="0"/>
              <a:t>Texas</a:t>
            </a:r>
            <a:endParaRPr lang="en-US" dirty="0"/>
          </a:p>
        </p:txBody>
      </p:sp>
      <p:sp>
        <p:nvSpPr>
          <p:cNvPr id="3" name="Content Placeholder 2"/>
          <p:cNvSpPr>
            <a:spLocks noGrp="1"/>
          </p:cNvSpPr>
          <p:nvPr>
            <p:ph sz="half" idx="1"/>
          </p:nvPr>
        </p:nvSpPr>
        <p:spPr>
          <a:xfrm>
            <a:off x="0" y="990600"/>
            <a:ext cx="4343400" cy="5562600"/>
          </a:xfrm>
        </p:spPr>
        <p:txBody>
          <a:bodyPr>
            <a:normAutofit/>
          </a:bodyPr>
          <a:lstStyle/>
          <a:p>
            <a:r>
              <a:rPr lang="en-US" dirty="0" smtClean="0"/>
              <a:t>Mexico had let American settlers come in and become citizens</a:t>
            </a:r>
          </a:p>
          <a:p>
            <a:pPr lvl="1"/>
            <a:r>
              <a:rPr lang="en-US" dirty="0" smtClean="0"/>
              <a:t>Texan settlers took advantage of the weaker Mexican government thousands of miles away</a:t>
            </a:r>
          </a:p>
          <a:p>
            <a:pPr lvl="2"/>
            <a:r>
              <a:rPr lang="en-US" dirty="0" smtClean="0"/>
              <a:t>Did not follow Mexican law (slavery outlawed in Mexico)</a:t>
            </a:r>
          </a:p>
          <a:p>
            <a:pPr lvl="2"/>
            <a:r>
              <a:rPr lang="en-US" dirty="0" smtClean="0"/>
              <a:t>Not given representation in the Mexican government</a:t>
            </a:r>
          </a:p>
          <a:p>
            <a:pPr lvl="1"/>
            <a:r>
              <a:rPr lang="en-US" dirty="0" smtClean="0"/>
              <a:t>Dictator </a:t>
            </a:r>
            <a:r>
              <a:rPr lang="en-US" b="1" u="sng" dirty="0" smtClean="0"/>
              <a:t>Santa Ana </a:t>
            </a:r>
            <a:r>
              <a:rPr lang="en-US" dirty="0" smtClean="0"/>
              <a:t>came to power and exerted tighter control over the Texans</a:t>
            </a:r>
          </a:p>
        </p:txBody>
      </p:sp>
      <p:pic>
        <p:nvPicPr>
          <p:cNvPr id="7" name="Content Placeholder 6" descr="300px-Wpdms_republic_of_texas.png"/>
          <p:cNvPicPr>
            <a:picLocks noGrp="1" noChangeAspect="1"/>
          </p:cNvPicPr>
          <p:nvPr>
            <p:ph sz="half" idx="2"/>
          </p:nvPr>
        </p:nvPicPr>
        <p:blipFill>
          <a:blip r:embed="rId2" cstate="print"/>
          <a:stretch>
            <a:fillRect/>
          </a:stretch>
        </p:blipFill>
        <p:spPr>
          <a:xfrm>
            <a:off x="4724400" y="762000"/>
            <a:ext cx="4038600" cy="4724400"/>
          </a:xfrm>
        </p:spPr>
      </p:pic>
      <p:sp>
        <p:nvSpPr>
          <p:cNvPr id="8" name="TextBox 7"/>
          <p:cNvSpPr txBox="1"/>
          <p:nvPr/>
        </p:nvSpPr>
        <p:spPr>
          <a:xfrm>
            <a:off x="4648200" y="5657671"/>
            <a:ext cx="4191000" cy="1200329"/>
          </a:xfrm>
          <a:prstGeom prst="rect">
            <a:avLst/>
          </a:prstGeom>
          <a:noFill/>
        </p:spPr>
        <p:txBody>
          <a:bodyPr wrap="square" rtlCol="0">
            <a:spAutoFit/>
          </a:bodyPr>
          <a:lstStyle/>
          <a:p>
            <a:pPr algn="ctr"/>
            <a:r>
              <a:rPr lang="en-US" sz="3600" b="1" dirty="0" smtClean="0"/>
              <a:t>YOU DON’T MESS WITH TEXAS!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lstStyle/>
          <a:p>
            <a:r>
              <a:rPr lang="en-US" dirty="0" smtClean="0"/>
              <a:t>Texas</a:t>
            </a:r>
            <a:endParaRPr lang="en-US" dirty="0"/>
          </a:p>
        </p:txBody>
      </p:sp>
      <p:sp>
        <p:nvSpPr>
          <p:cNvPr id="3" name="Content Placeholder 2"/>
          <p:cNvSpPr>
            <a:spLocks noGrp="1"/>
          </p:cNvSpPr>
          <p:nvPr>
            <p:ph sz="half" idx="1"/>
          </p:nvPr>
        </p:nvSpPr>
        <p:spPr>
          <a:xfrm>
            <a:off x="152400" y="4267200"/>
            <a:ext cx="4495800" cy="2590800"/>
          </a:xfrm>
        </p:spPr>
        <p:txBody>
          <a:bodyPr>
            <a:normAutofit fontScale="85000" lnSpcReduction="10000"/>
          </a:bodyPr>
          <a:lstStyle/>
          <a:p>
            <a:r>
              <a:rPr lang="en-US" dirty="0" smtClean="0"/>
              <a:t>Despite the defeat of the Texan defenders at the </a:t>
            </a:r>
            <a:r>
              <a:rPr lang="en-US" b="1" u="sng" dirty="0" smtClean="0"/>
              <a:t>Alamo</a:t>
            </a:r>
            <a:r>
              <a:rPr lang="en-US" dirty="0" smtClean="0"/>
              <a:t>, Texas does earn its independence.</a:t>
            </a:r>
          </a:p>
          <a:p>
            <a:pPr lvl="1"/>
            <a:r>
              <a:rPr lang="en-US" dirty="0" smtClean="0"/>
              <a:t>Texas is actually its own country for a while</a:t>
            </a:r>
          </a:p>
          <a:p>
            <a:pPr lvl="1"/>
            <a:r>
              <a:rPr lang="en-US" dirty="0" smtClean="0"/>
              <a:t>But almost immediately, Texas starts petitioning for entrance into the Union</a:t>
            </a:r>
          </a:p>
          <a:p>
            <a:pPr lvl="1"/>
            <a:endParaRPr lang="en-US" dirty="0"/>
          </a:p>
        </p:txBody>
      </p:sp>
      <p:pic>
        <p:nvPicPr>
          <p:cNvPr id="5" name="Content Placeholder 4" descr="crockett-alamo.jpg"/>
          <p:cNvPicPr>
            <a:picLocks noGrp="1" noChangeAspect="1"/>
          </p:cNvPicPr>
          <p:nvPr>
            <p:ph sz="half" idx="2"/>
          </p:nvPr>
        </p:nvPicPr>
        <p:blipFill>
          <a:blip r:embed="rId2" cstate="print"/>
          <a:stretch>
            <a:fillRect/>
          </a:stretch>
        </p:blipFill>
        <p:spPr>
          <a:xfrm>
            <a:off x="533400" y="762000"/>
            <a:ext cx="8153400" cy="3429000"/>
          </a:xfrm>
        </p:spPr>
      </p:pic>
      <p:pic>
        <p:nvPicPr>
          <p:cNvPr id="7" name="Picture 6" descr="alamo.bmp"/>
          <p:cNvPicPr>
            <a:picLocks noChangeAspect="1"/>
          </p:cNvPicPr>
          <p:nvPr/>
        </p:nvPicPr>
        <p:blipFill>
          <a:blip r:embed="rId3" cstate="print"/>
          <a:stretch>
            <a:fillRect/>
          </a:stretch>
        </p:blipFill>
        <p:spPr>
          <a:xfrm>
            <a:off x="4800600" y="4267200"/>
            <a:ext cx="3886200" cy="2489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228600" y="4648200"/>
            <a:ext cx="8458200" cy="2057400"/>
          </a:xfrm>
        </p:spPr>
        <p:txBody>
          <a:bodyPr>
            <a:normAutofit fontScale="92500"/>
          </a:bodyPr>
          <a:lstStyle/>
          <a:p>
            <a:pPr algn="ctr">
              <a:buNone/>
            </a:pPr>
            <a:r>
              <a:rPr lang="en-US" b="1" dirty="0" smtClean="0"/>
              <a:t>Based on what we know about the Missouri Compromise, what regions would NOT want Texas to join the U.S.?</a:t>
            </a:r>
          </a:p>
          <a:p>
            <a:pPr algn="ctr">
              <a:buNone/>
            </a:pPr>
            <a:r>
              <a:rPr lang="en-US" dirty="0" smtClean="0"/>
              <a:t>- The North was upset about the prospect of another slave state in the union, but Texas joins the U.S. in 1845</a:t>
            </a:r>
            <a:endParaRPr lang="en-US" dirty="0"/>
          </a:p>
        </p:txBody>
      </p:sp>
      <p:cxnSp>
        <p:nvCxnSpPr>
          <p:cNvPr id="7" name="Straight Connector 6"/>
          <p:cNvCxnSpPr/>
          <p:nvPr/>
        </p:nvCxnSpPr>
        <p:spPr>
          <a:xfrm rot="10800000">
            <a:off x="3429000" y="2590800"/>
            <a:ext cx="22098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Content Placeholder 8" descr="img_g5u7_quiz_missou_comp.jpg"/>
          <p:cNvPicPr>
            <a:picLocks noGrp="1" noChangeAspect="1"/>
          </p:cNvPicPr>
          <p:nvPr>
            <p:ph sz="half" idx="1"/>
          </p:nvPr>
        </p:nvPicPr>
        <p:blipFill>
          <a:blip r:embed="rId2" cstate="print"/>
          <a:stretch>
            <a:fillRect/>
          </a:stretch>
        </p:blipFill>
        <p:spPr>
          <a:xfrm>
            <a:off x="0" y="0"/>
            <a:ext cx="9144000" cy="4587064"/>
          </a:xfrm>
        </p:spPr>
      </p:pic>
      <p:cxnSp>
        <p:nvCxnSpPr>
          <p:cNvPr id="10" name="Straight Connector 9"/>
          <p:cNvCxnSpPr/>
          <p:nvPr/>
        </p:nvCxnSpPr>
        <p:spPr>
          <a:xfrm rot="10800000">
            <a:off x="762000" y="2819400"/>
            <a:ext cx="4724400" cy="762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0" y="3429000"/>
            <a:ext cx="1828800" cy="584775"/>
          </a:xfrm>
          <a:prstGeom prst="rect">
            <a:avLst/>
          </a:prstGeom>
          <a:noFill/>
        </p:spPr>
        <p:txBody>
          <a:bodyPr wrap="square" rtlCol="0">
            <a:spAutoFit/>
          </a:bodyPr>
          <a:lstStyle/>
          <a:p>
            <a:r>
              <a:rPr lang="en-US" sz="3200" b="1" dirty="0" smtClean="0">
                <a:latin typeface="Arial Black" pitchFamily="34" charset="0"/>
              </a:rPr>
              <a:t>TEXAS</a:t>
            </a:r>
            <a:endParaRPr lang="en-US" sz="3200" b="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7"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Mexican War</a:t>
            </a:r>
            <a:endParaRPr lang="en-US" dirty="0"/>
          </a:p>
        </p:txBody>
      </p:sp>
      <p:sp>
        <p:nvSpPr>
          <p:cNvPr id="3" name="Content Placeholder 2"/>
          <p:cNvSpPr>
            <a:spLocks noGrp="1"/>
          </p:cNvSpPr>
          <p:nvPr>
            <p:ph sz="half" idx="1"/>
          </p:nvPr>
        </p:nvSpPr>
        <p:spPr>
          <a:xfrm>
            <a:off x="0" y="838200"/>
            <a:ext cx="4267200" cy="6019800"/>
          </a:xfrm>
        </p:spPr>
        <p:txBody>
          <a:bodyPr>
            <a:normAutofit lnSpcReduction="10000"/>
          </a:bodyPr>
          <a:lstStyle/>
          <a:p>
            <a:r>
              <a:rPr lang="en-US" b="1" u="sng" dirty="0" smtClean="0"/>
              <a:t>James K. Polk </a:t>
            </a:r>
            <a:r>
              <a:rPr lang="en-US" dirty="0" smtClean="0"/>
              <a:t>is elected for his strong support for Manifest Destiny and expanding into Mexico’s Territory</a:t>
            </a:r>
          </a:p>
          <a:p>
            <a:pPr lvl="1"/>
            <a:r>
              <a:rPr lang="en-US" dirty="0" smtClean="0"/>
              <a:t>Offers to buy, but Santa Ana refuses</a:t>
            </a:r>
          </a:p>
          <a:p>
            <a:pPr lvl="1"/>
            <a:r>
              <a:rPr lang="en-US" dirty="0" smtClean="0"/>
              <a:t>Provokes a war over the disputed Texas border</a:t>
            </a:r>
          </a:p>
          <a:p>
            <a:pPr lvl="2"/>
            <a:r>
              <a:rPr lang="en-US" dirty="0" smtClean="0"/>
              <a:t>“American blood has been spilt on American soil”</a:t>
            </a:r>
          </a:p>
          <a:p>
            <a:pPr lvl="1"/>
            <a:r>
              <a:rPr lang="en-US" dirty="0" smtClean="0"/>
              <a:t>Support for “Mr. Polk’s War” was weak in the north since it was seen as allowing for the expansion of slavery</a:t>
            </a:r>
          </a:p>
          <a:p>
            <a:pPr lvl="2">
              <a:buNone/>
            </a:pPr>
            <a:endParaRPr lang="en-US" dirty="0"/>
          </a:p>
        </p:txBody>
      </p:sp>
      <p:pic>
        <p:nvPicPr>
          <p:cNvPr id="5" name="Content Placeholder 4" descr="james-k-polk_113829t.jpg"/>
          <p:cNvPicPr>
            <a:picLocks noGrp="1" noChangeAspect="1"/>
          </p:cNvPicPr>
          <p:nvPr>
            <p:ph sz="half" idx="2"/>
          </p:nvPr>
        </p:nvPicPr>
        <p:blipFill>
          <a:blip r:embed="rId2" cstate="print"/>
          <a:stretch>
            <a:fillRect/>
          </a:stretch>
        </p:blipFill>
        <p:spPr>
          <a:xfrm>
            <a:off x="4572000" y="1447800"/>
            <a:ext cx="4495800" cy="5181600"/>
          </a:xfrm>
        </p:spPr>
      </p:pic>
      <p:pic>
        <p:nvPicPr>
          <p:cNvPr id="8" name="Picture 7" descr="92785-004-2B1B59F6.jpg"/>
          <p:cNvPicPr>
            <a:picLocks noChangeAspect="1"/>
          </p:cNvPicPr>
          <p:nvPr/>
        </p:nvPicPr>
        <p:blipFill>
          <a:blip r:embed="rId3"/>
          <a:stretch>
            <a:fillRect/>
          </a:stretch>
        </p:blipFill>
        <p:spPr>
          <a:xfrm>
            <a:off x="4267200" y="838200"/>
            <a:ext cx="4781550" cy="579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038"/>
          </a:xfrm>
        </p:spPr>
        <p:txBody>
          <a:bodyPr/>
          <a:lstStyle/>
          <a:p>
            <a:r>
              <a:rPr lang="en-US" dirty="0" smtClean="0"/>
              <a:t>Mexican War</a:t>
            </a:r>
            <a:endParaRPr lang="en-US" dirty="0"/>
          </a:p>
        </p:txBody>
      </p:sp>
      <p:sp>
        <p:nvSpPr>
          <p:cNvPr id="3" name="Content Placeholder 2"/>
          <p:cNvSpPr>
            <a:spLocks noGrp="1"/>
          </p:cNvSpPr>
          <p:nvPr>
            <p:ph sz="half" idx="1"/>
          </p:nvPr>
        </p:nvSpPr>
        <p:spPr>
          <a:xfrm>
            <a:off x="228600" y="4114800"/>
            <a:ext cx="4572000" cy="2743200"/>
          </a:xfrm>
        </p:spPr>
        <p:txBody>
          <a:bodyPr/>
          <a:lstStyle/>
          <a:p>
            <a:r>
              <a:rPr lang="en-US" dirty="0" smtClean="0"/>
              <a:t>Mexican War does not last very long (1846-1848)</a:t>
            </a:r>
          </a:p>
          <a:p>
            <a:pPr lvl="1"/>
            <a:r>
              <a:rPr lang="en-US" b="1" dirty="0" smtClean="0"/>
              <a:t>Mexico</a:t>
            </a:r>
            <a:r>
              <a:rPr lang="en-US" dirty="0" smtClean="0"/>
              <a:t>: Very large army</a:t>
            </a:r>
          </a:p>
          <a:p>
            <a:pPr lvl="1"/>
            <a:r>
              <a:rPr lang="en-US" b="1" dirty="0" smtClean="0"/>
              <a:t>U.S.</a:t>
            </a:r>
            <a:r>
              <a:rPr lang="en-US" dirty="0" smtClean="0"/>
              <a:t>: Better trained and           	       equipped force</a:t>
            </a:r>
          </a:p>
          <a:p>
            <a:pPr lvl="1"/>
            <a:endParaRPr lang="en-US" dirty="0" smtClean="0"/>
          </a:p>
        </p:txBody>
      </p:sp>
      <p:graphicFrame>
        <p:nvGraphicFramePr>
          <p:cNvPr id="11" name="Content Placeholder 10"/>
          <p:cNvGraphicFramePr>
            <a:graphicFrameLocks noGrp="1"/>
          </p:cNvGraphicFramePr>
          <p:nvPr>
            <p:ph sz="half" idx="2"/>
          </p:nvPr>
        </p:nvGraphicFramePr>
        <p:xfrm>
          <a:off x="4572000" y="3962400"/>
          <a:ext cx="4343400" cy="3000071"/>
        </p:xfrm>
        <a:graphic>
          <a:graphicData uri="http://schemas.openxmlformats.org/drawingml/2006/table">
            <a:tbl>
              <a:tblPr firstRow="1" bandRow="1">
                <a:tableStyleId>{5C22544A-7EE6-4342-B048-85BDC9FD1C3A}</a:tableStyleId>
              </a:tblPr>
              <a:tblGrid>
                <a:gridCol w="1905000"/>
                <a:gridCol w="2438400"/>
              </a:tblGrid>
              <a:tr h="1813560">
                <a:tc>
                  <a:txBody>
                    <a:bodyPr/>
                    <a:lstStyle/>
                    <a:p>
                      <a:pPr marL="290513" lvl="1" indent="0" algn="ctr"/>
                      <a:r>
                        <a:rPr lang="en-US" u="sng" dirty="0" smtClean="0">
                          <a:solidFill>
                            <a:schemeClr val="tx1"/>
                          </a:solidFill>
                        </a:rPr>
                        <a:t>Buena Vista</a:t>
                      </a:r>
                    </a:p>
                    <a:p>
                      <a:pPr marL="290513" lvl="1" indent="0" algn="ctr"/>
                      <a:endParaRPr lang="en-US" u="sng" dirty="0" smtClean="0">
                        <a:solidFill>
                          <a:schemeClr val="tx1"/>
                        </a:solidFill>
                      </a:endParaRPr>
                    </a:p>
                    <a:p>
                      <a:pPr marL="290513" lvl="1" indent="0" algn="ctr"/>
                      <a:r>
                        <a:rPr lang="en-US" u="sng" dirty="0" smtClean="0">
                          <a:solidFill>
                            <a:schemeClr val="tx1"/>
                          </a:solidFill>
                        </a:rPr>
                        <a:t>Palo Alto</a:t>
                      </a:r>
                    </a:p>
                    <a:p>
                      <a:pPr marL="290513" lvl="1" indent="0" algn="ctr"/>
                      <a:endParaRPr lang="en-US" u="sng" dirty="0" smtClean="0">
                        <a:solidFill>
                          <a:schemeClr val="tx1"/>
                        </a:solidFill>
                      </a:endParaRPr>
                    </a:p>
                    <a:p>
                      <a:pPr marL="290513" lvl="1" indent="0" algn="ctr"/>
                      <a:r>
                        <a:rPr lang="en-US" u="sng" dirty="0" smtClean="0">
                          <a:solidFill>
                            <a:schemeClr val="tx1"/>
                          </a:solidFill>
                        </a:rPr>
                        <a:t>Cerro Gordo</a:t>
                      </a:r>
                    </a:p>
                    <a:p>
                      <a:pPr algn="ctr"/>
                      <a:endParaRPr lang="en-US" u="sng" dirty="0">
                        <a:solidFill>
                          <a:schemeClr val="tx1"/>
                        </a:solidFill>
                      </a:endParaRPr>
                    </a:p>
                  </a:txBody>
                  <a:tcPr>
                    <a:noFill/>
                  </a:tcPr>
                </a:tc>
                <a:tc rowSpan="3">
                  <a:txBody>
                    <a:bodyPr/>
                    <a:lstStyle/>
                    <a:p>
                      <a:r>
                        <a:rPr lang="en-US" dirty="0" smtClean="0">
                          <a:solidFill>
                            <a:schemeClr val="tx1"/>
                          </a:solidFill>
                        </a:rPr>
                        <a:t>In all of these</a:t>
                      </a:r>
                      <a:r>
                        <a:rPr lang="en-US" baseline="0" dirty="0" smtClean="0">
                          <a:solidFill>
                            <a:schemeClr val="tx1"/>
                          </a:solidFill>
                        </a:rPr>
                        <a:t> battles, the American forces were significantly outnumbered.  However, the more professional and industrial U.S. was able to win HUGE victories</a:t>
                      </a:r>
                      <a:endParaRPr lang="en-US" dirty="0">
                        <a:solidFill>
                          <a:schemeClr val="tx1"/>
                        </a:solidFill>
                      </a:endParaRPr>
                    </a:p>
                  </a:txBody>
                  <a:tcPr>
                    <a:noFill/>
                  </a:tcPr>
                </a:tc>
              </a:tr>
              <a:tr h="519863">
                <a:tc>
                  <a:txBody>
                    <a:bodyPr/>
                    <a:lstStyle/>
                    <a:p>
                      <a:pPr algn="ctr"/>
                      <a:r>
                        <a:rPr lang="en-US" b="1" u="sng" dirty="0" smtClean="0">
                          <a:solidFill>
                            <a:schemeClr val="tx1"/>
                          </a:solidFill>
                        </a:rPr>
                        <a:t>Vera Cruz</a:t>
                      </a:r>
                      <a:endParaRPr lang="en-US" b="1" u="sng" dirty="0">
                        <a:solidFill>
                          <a:schemeClr val="tx1"/>
                        </a:solidFill>
                      </a:endParaRPr>
                    </a:p>
                  </a:txBody>
                  <a:tcPr>
                    <a:noFill/>
                  </a:tcPr>
                </a:tc>
                <a:tc vMerge="1">
                  <a:txBody>
                    <a:bodyPr/>
                    <a:lstStyle/>
                    <a:p>
                      <a:endParaRPr lang="en-US" dirty="0"/>
                    </a:p>
                  </a:txBody>
                  <a:tcPr/>
                </a:tc>
              </a:tr>
              <a:tr h="666648">
                <a:tc>
                  <a:txBody>
                    <a:bodyPr/>
                    <a:lstStyle/>
                    <a:p>
                      <a:pPr algn="ctr"/>
                      <a:r>
                        <a:rPr lang="en-US" b="1" u="sng" dirty="0" smtClean="0">
                          <a:solidFill>
                            <a:schemeClr val="tx1"/>
                          </a:solidFill>
                        </a:rPr>
                        <a:t>Mexico City</a:t>
                      </a:r>
                      <a:endParaRPr lang="en-US" b="1" u="sng" dirty="0">
                        <a:solidFill>
                          <a:schemeClr val="tx1"/>
                        </a:solidFill>
                      </a:endParaRPr>
                    </a:p>
                  </a:txBody>
                  <a:tcPr>
                    <a:noFill/>
                  </a:tcPr>
                </a:tc>
                <a:tc vMerge="1">
                  <a:txBody>
                    <a:bodyPr/>
                    <a:lstStyle/>
                    <a:p>
                      <a:endParaRPr lang="en-US" dirty="0"/>
                    </a:p>
                  </a:txBody>
                  <a:tcPr/>
                </a:tc>
              </a:tr>
            </a:tbl>
          </a:graphicData>
        </a:graphic>
      </p:graphicFrame>
      <p:pic>
        <p:nvPicPr>
          <p:cNvPr id="13" name="Picture 12" descr="churubusco-convent.jpg"/>
          <p:cNvPicPr>
            <a:picLocks noChangeAspect="1"/>
          </p:cNvPicPr>
          <p:nvPr/>
        </p:nvPicPr>
        <p:blipFill>
          <a:blip r:embed="rId2" cstate="print"/>
          <a:stretch>
            <a:fillRect/>
          </a:stretch>
        </p:blipFill>
        <p:spPr>
          <a:xfrm>
            <a:off x="152400" y="609600"/>
            <a:ext cx="8991600" cy="3276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08038"/>
          </a:xfrm>
        </p:spPr>
        <p:txBody>
          <a:bodyPr/>
          <a:lstStyle/>
          <a:p>
            <a:r>
              <a:rPr lang="en-US" dirty="0" smtClean="0"/>
              <a:t>Effects of the Mexican War</a:t>
            </a:r>
            <a:endParaRPr lang="en-US" dirty="0"/>
          </a:p>
        </p:txBody>
      </p:sp>
      <p:pic>
        <p:nvPicPr>
          <p:cNvPr id="5" name="Content Placeholder 4" descr="350px-United-states-territorial-acquistions-midcentury.png"/>
          <p:cNvPicPr>
            <a:picLocks noGrp="1" noChangeAspect="1"/>
          </p:cNvPicPr>
          <p:nvPr>
            <p:ph sz="half" idx="1"/>
          </p:nvPr>
        </p:nvPicPr>
        <p:blipFill>
          <a:blip r:embed="rId2" cstate="print"/>
          <a:stretch>
            <a:fillRect/>
          </a:stretch>
        </p:blipFill>
        <p:spPr>
          <a:xfrm>
            <a:off x="0" y="914400"/>
            <a:ext cx="5181600" cy="5943600"/>
          </a:xfrm>
        </p:spPr>
      </p:pic>
      <p:sp>
        <p:nvSpPr>
          <p:cNvPr id="4" name="Content Placeholder 3"/>
          <p:cNvSpPr>
            <a:spLocks noGrp="1"/>
          </p:cNvSpPr>
          <p:nvPr>
            <p:ph sz="half" idx="2"/>
          </p:nvPr>
        </p:nvSpPr>
        <p:spPr>
          <a:xfrm>
            <a:off x="5410200" y="914400"/>
            <a:ext cx="3733800" cy="5715000"/>
          </a:xfrm>
        </p:spPr>
        <p:txBody>
          <a:bodyPr>
            <a:normAutofit fontScale="92500"/>
          </a:bodyPr>
          <a:lstStyle/>
          <a:p>
            <a:pPr marL="514350" indent="-514350">
              <a:buNone/>
            </a:pPr>
            <a:r>
              <a:rPr lang="en-US" dirty="0" smtClean="0"/>
              <a:t>War ends with the </a:t>
            </a:r>
            <a:r>
              <a:rPr lang="en-US" b="1" u="sng" dirty="0" smtClean="0"/>
              <a:t>Treaty of Guadalupe Hidalgo </a:t>
            </a:r>
          </a:p>
          <a:p>
            <a:pPr marL="514350" indent="-514350">
              <a:buFont typeface="+mj-lt"/>
              <a:buAutoNum type="arabicPeriod"/>
            </a:pPr>
            <a:r>
              <a:rPr lang="en-US" dirty="0" smtClean="0"/>
              <a:t>Boarder of Texas set</a:t>
            </a:r>
          </a:p>
          <a:p>
            <a:pPr marL="514350" indent="-514350">
              <a:buFont typeface="+mj-lt"/>
              <a:buAutoNum type="arabicPeriod"/>
            </a:pPr>
            <a:r>
              <a:rPr lang="en-US" dirty="0" smtClean="0"/>
              <a:t>Mexico forced to give up large parts of their northern territory</a:t>
            </a:r>
          </a:p>
          <a:p>
            <a:pPr marL="514350" indent="-514350">
              <a:buFont typeface="+mj-lt"/>
              <a:buAutoNum type="arabicPeriod"/>
            </a:pPr>
            <a:r>
              <a:rPr lang="en-US" dirty="0" smtClean="0"/>
              <a:t>Young U.S. officers gain valuable combat experience</a:t>
            </a:r>
          </a:p>
          <a:p>
            <a:pPr marL="914400" lvl="1" indent="-514350"/>
            <a:r>
              <a:rPr lang="en-US" dirty="0" smtClean="0"/>
              <a:t>Lee</a:t>
            </a:r>
          </a:p>
          <a:p>
            <a:pPr marL="914400" lvl="1" indent="-514350"/>
            <a:r>
              <a:rPr lang="en-US" dirty="0" smtClean="0"/>
              <a:t>Grant </a:t>
            </a:r>
          </a:p>
          <a:p>
            <a:pPr marL="914400" lvl="1" indent="-514350"/>
            <a:r>
              <a:rPr lang="en-US" dirty="0" smtClean="0"/>
              <a:t>Sherman</a:t>
            </a:r>
          </a:p>
          <a:p>
            <a:pPr marL="914400" lvl="1" indent="-514350"/>
            <a:r>
              <a:rPr lang="en-US" dirty="0" smtClean="0"/>
              <a:t>Jackson</a:t>
            </a:r>
            <a:endParaRPr lang="en-US" dirty="0"/>
          </a:p>
        </p:txBody>
      </p:sp>
      <p:sp>
        <p:nvSpPr>
          <p:cNvPr id="6" name="Donut 5"/>
          <p:cNvSpPr/>
          <p:nvPr/>
        </p:nvSpPr>
        <p:spPr>
          <a:xfrm>
            <a:off x="0" y="2438400"/>
            <a:ext cx="2133600" cy="2971800"/>
          </a:xfrm>
          <a:prstGeom prst="donut">
            <a:avLst>
              <a:gd name="adj" fmla="val 875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08038"/>
          </a:xfrm>
        </p:spPr>
        <p:txBody>
          <a:bodyPr/>
          <a:lstStyle/>
          <a:p>
            <a:r>
              <a:rPr lang="en-US" dirty="0" smtClean="0"/>
              <a:t>Mission Accomplished!</a:t>
            </a:r>
            <a:endParaRPr lang="en-US" dirty="0"/>
          </a:p>
        </p:txBody>
      </p:sp>
      <p:pic>
        <p:nvPicPr>
          <p:cNvPr id="5" name="Content Placeholder 4" descr="350px-United-states-territorial-acquistions-midcentury.png"/>
          <p:cNvPicPr>
            <a:picLocks noGrp="1" noChangeAspect="1"/>
          </p:cNvPicPr>
          <p:nvPr>
            <p:ph sz="half" idx="1"/>
          </p:nvPr>
        </p:nvPicPr>
        <p:blipFill>
          <a:blip r:embed="rId2" cstate="print"/>
          <a:stretch>
            <a:fillRect/>
          </a:stretch>
        </p:blipFill>
        <p:spPr>
          <a:xfrm>
            <a:off x="304800" y="685799"/>
            <a:ext cx="8534400" cy="3973719"/>
          </a:xfrm>
        </p:spPr>
      </p:pic>
      <p:sp>
        <p:nvSpPr>
          <p:cNvPr id="4" name="Content Placeholder 3"/>
          <p:cNvSpPr>
            <a:spLocks noGrp="1"/>
          </p:cNvSpPr>
          <p:nvPr>
            <p:ph sz="half" idx="2"/>
          </p:nvPr>
        </p:nvSpPr>
        <p:spPr>
          <a:xfrm>
            <a:off x="228600" y="4724400"/>
            <a:ext cx="8686800" cy="1981200"/>
          </a:xfrm>
        </p:spPr>
        <p:txBody>
          <a:bodyPr>
            <a:normAutofit fontScale="92500" lnSpcReduction="10000"/>
          </a:bodyPr>
          <a:lstStyle/>
          <a:p>
            <a:r>
              <a:rPr lang="en-US" dirty="0" smtClean="0"/>
              <a:t>Polk also buys Oregon Territory from Great Britain, and this along with the Mexican Cession, the U.S. now owns all of the territory between the Atlantic and Pacific Oceans</a:t>
            </a:r>
          </a:p>
          <a:p>
            <a:pPr algn="ctr">
              <a:buNone/>
            </a:pPr>
            <a:r>
              <a:rPr lang="en-US" sz="4300" dirty="0" smtClean="0">
                <a:latin typeface="Arial Black" pitchFamily="34" charset="0"/>
              </a:rPr>
              <a:t>Manifest Destiny Achieved!</a:t>
            </a:r>
            <a:endParaRPr lang="en-US" sz="43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Motivating Factors </a:t>
            </a:r>
            <a:endParaRPr lang="en-US" dirty="0"/>
          </a:p>
        </p:txBody>
      </p:sp>
      <p:sp>
        <p:nvSpPr>
          <p:cNvPr id="3" name="Content Placeholder 2"/>
          <p:cNvSpPr>
            <a:spLocks noGrp="1"/>
          </p:cNvSpPr>
          <p:nvPr>
            <p:ph sz="half" idx="1"/>
          </p:nvPr>
        </p:nvSpPr>
        <p:spPr>
          <a:xfrm>
            <a:off x="304800" y="1066800"/>
            <a:ext cx="8534400" cy="2514599"/>
          </a:xfrm>
        </p:spPr>
        <p:txBody>
          <a:bodyPr>
            <a:noAutofit/>
          </a:bodyPr>
          <a:lstStyle/>
          <a:p>
            <a:pPr algn="ctr">
              <a:buNone/>
            </a:pPr>
            <a:r>
              <a:rPr lang="en-US" sz="3200" b="1" dirty="0" smtClean="0"/>
              <a:t>Frontier life was still dangerous and difficult, thinking back to reasons for original colonization, what do you think some reasons people would leave their homes in the advancing east for the perils of the west?</a:t>
            </a:r>
            <a:endParaRPr lang="en-US" sz="3200" b="1" dirty="0"/>
          </a:p>
        </p:txBody>
      </p:sp>
      <p:sp>
        <p:nvSpPr>
          <p:cNvPr id="4" name="Content Placeholder 3"/>
          <p:cNvSpPr>
            <a:spLocks noGrp="1"/>
          </p:cNvSpPr>
          <p:nvPr>
            <p:ph sz="half" idx="2"/>
          </p:nvPr>
        </p:nvSpPr>
        <p:spPr>
          <a:xfrm>
            <a:off x="990600" y="3886200"/>
            <a:ext cx="3581400" cy="2438400"/>
          </a:xfrm>
        </p:spPr>
        <p:txBody>
          <a:bodyPr>
            <a:normAutofit/>
          </a:bodyPr>
          <a:lstStyle/>
          <a:p>
            <a:pPr marL="514350" indent="-514350">
              <a:buFont typeface="+mj-lt"/>
              <a:buAutoNum type="arabicPeriod"/>
            </a:pPr>
            <a:r>
              <a:rPr lang="en-US" sz="3200" dirty="0" smtClean="0"/>
              <a:t>Religion</a:t>
            </a:r>
          </a:p>
          <a:p>
            <a:pPr marL="514350" indent="-514350">
              <a:buFont typeface="+mj-lt"/>
              <a:buAutoNum type="arabicPeriod"/>
            </a:pPr>
            <a:endParaRPr lang="en-US" sz="3200" dirty="0" smtClean="0"/>
          </a:p>
          <a:p>
            <a:pPr marL="514350" indent="-514350">
              <a:buFont typeface="+mj-lt"/>
              <a:buAutoNum type="arabicPeriod"/>
            </a:pPr>
            <a:r>
              <a:rPr lang="en-US" sz="3200" dirty="0" smtClean="0"/>
              <a:t>Economic Gain</a:t>
            </a:r>
            <a:endParaRPr lang="en-US" sz="3200" dirty="0"/>
          </a:p>
        </p:txBody>
      </p:sp>
      <p:pic>
        <p:nvPicPr>
          <p:cNvPr id="1026" name="Picture 2" descr="C:\Documents and Settings\staff\Local Settings\Temporary Internet Files\Content.IE5\VT4LVTP1\MM900285256[1].gif"/>
          <p:cNvPicPr>
            <a:picLocks noChangeAspect="1" noChangeArrowheads="1" noCrop="1"/>
          </p:cNvPicPr>
          <p:nvPr/>
        </p:nvPicPr>
        <p:blipFill>
          <a:blip r:embed="rId2" cstate="print"/>
          <a:srcRect/>
          <a:stretch>
            <a:fillRect/>
          </a:stretch>
        </p:blipFill>
        <p:spPr bwMode="auto">
          <a:xfrm>
            <a:off x="5029200" y="4876800"/>
            <a:ext cx="2185307" cy="1676400"/>
          </a:xfrm>
          <a:prstGeom prst="rect">
            <a:avLst/>
          </a:prstGeom>
          <a:noFill/>
        </p:spPr>
      </p:pic>
      <p:pic>
        <p:nvPicPr>
          <p:cNvPr id="1027" name="Picture 3" descr="C:\Documents and Settings\staff\Local Settings\Temporary Internet Files\Content.IE5\R0SNJNMC\MM900173976[1].gif"/>
          <p:cNvPicPr>
            <a:picLocks noChangeAspect="1" noChangeArrowheads="1" noCrop="1"/>
          </p:cNvPicPr>
          <p:nvPr/>
        </p:nvPicPr>
        <p:blipFill>
          <a:blip r:embed="rId3" cstate="print"/>
          <a:srcRect/>
          <a:stretch>
            <a:fillRect/>
          </a:stretch>
        </p:blipFill>
        <p:spPr bwMode="auto">
          <a:xfrm>
            <a:off x="4876800" y="3505200"/>
            <a:ext cx="2286000" cy="1419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35"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animEffect transition="in" filter="fade">
                                      <p:cBhvr>
                                        <p:cTn id="9" dur="2000"/>
                                        <p:tgtEl>
                                          <p:spTgt spid="1027"/>
                                        </p:tgtEl>
                                      </p:cBhvr>
                                    </p:animEffect>
                                    <p:anim calcmode="lin" valueType="num">
                                      <p:cBhvr>
                                        <p:cTn id="10" dur="2000" fill="hold"/>
                                        <p:tgtEl>
                                          <p:spTgt spid="1027"/>
                                        </p:tgtEl>
                                        <p:attrNameLst>
                                          <p:attrName>style.rotation</p:attrName>
                                        </p:attrNameLst>
                                      </p:cBhvr>
                                      <p:tavLst>
                                        <p:tav tm="0">
                                          <p:val>
                                            <p:fltVal val="720"/>
                                          </p:val>
                                        </p:tav>
                                        <p:tav tm="100000">
                                          <p:val>
                                            <p:fltVal val="0"/>
                                          </p:val>
                                        </p:tav>
                                      </p:tavLst>
                                    </p:anim>
                                    <p:anim calcmode="lin" valueType="num">
                                      <p:cBhvr>
                                        <p:cTn id="11" dur="2000" fill="hold"/>
                                        <p:tgtEl>
                                          <p:spTgt spid="1027"/>
                                        </p:tgtEl>
                                        <p:attrNameLst>
                                          <p:attrName>ppt_h</p:attrName>
                                        </p:attrNameLst>
                                      </p:cBhvr>
                                      <p:tavLst>
                                        <p:tav tm="0">
                                          <p:val>
                                            <p:fltVal val="0"/>
                                          </p:val>
                                        </p:tav>
                                        <p:tav tm="100000">
                                          <p:val>
                                            <p:strVal val="#ppt_h"/>
                                          </p:val>
                                        </p:tav>
                                      </p:tavLst>
                                    </p:anim>
                                    <p:anim calcmode="lin" valueType="num">
                                      <p:cBhvr>
                                        <p:cTn id="12" dur="2000" fill="hold"/>
                                        <p:tgtEl>
                                          <p:spTgt spid="1027"/>
                                        </p:tgtEl>
                                        <p:attrNameLst>
                                          <p:attrName>ppt_w</p:attrName>
                                        </p:attrNameLst>
                                      </p:cBhvr>
                                      <p:tavLst>
                                        <p:tav tm="0">
                                          <p:val>
                                            <p:fltVal val="0"/>
                                          </p:val>
                                        </p:tav>
                                        <p:tav tm="100000">
                                          <p:val>
                                            <p:strVal val="#ppt_w"/>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par>
                                <p:cTn id="18" presetID="43"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
                                        <p:tgtEl>
                                          <p:spTgt spid="1026"/>
                                        </p:tgtEl>
                                      </p:cBhvr>
                                    </p:animEffect>
                                    <p:anim calcmode="lin" valueType="num">
                                      <p:cBhvr>
                                        <p:cTn id="21" dur="400" fill="hold"/>
                                        <p:tgtEl>
                                          <p:spTgt spid="1026"/>
                                        </p:tgtEl>
                                        <p:attrNameLst>
                                          <p:attrName>ppt_x</p:attrName>
                                        </p:attrNameLst>
                                      </p:cBhvr>
                                      <p:tavLst>
                                        <p:tav tm="0">
                                          <p:val>
                                            <p:strVal val="#ppt_x"/>
                                          </p:val>
                                        </p:tav>
                                        <p:tav tm="100000">
                                          <p:val>
                                            <p:strVal val="#ppt_x"/>
                                          </p:val>
                                        </p:tav>
                                      </p:tavLst>
                                    </p:anim>
                                    <p:anim calcmode="lin" valueType="num">
                                      <p:cBhvr>
                                        <p:cTn id="22" dur="400" fill="hold"/>
                                        <p:tgtEl>
                                          <p:spTgt spid="1026"/>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Mormons </a:t>
            </a:r>
            <a:endParaRPr lang="en-US" dirty="0"/>
          </a:p>
        </p:txBody>
      </p:sp>
      <p:sp>
        <p:nvSpPr>
          <p:cNvPr id="3" name="Content Placeholder 2"/>
          <p:cNvSpPr>
            <a:spLocks noGrp="1"/>
          </p:cNvSpPr>
          <p:nvPr>
            <p:ph sz="half" idx="1"/>
          </p:nvPr>
        </p:nvSpPr>
        <p:spPr>
          <a:xfrm>
            <a:off x="152400" y="990600"/>
            <a:ext cx="3886200" cy="5486400"/>
          </a:xfrm>
        </p:spPr>
        <p:txBody>
          <a:bodyPr>
            <a:normAutofit fontScale="92500"/>
          </a:bodyPr>
          <a:lstStyle/>
          <a:p>
            <a:r>
              <a:rPr lang="en-US" dirty="0" smtClean="0"/>
              <a:t>A new religion that had started in America, the Church of Latter Day Saints, or </a:t>
            </a:r>
            <a:r>
              <a:rPr lang="en-US" b="1" u="sng" dirty="0" smtClean="0"/>
              <a:t>Mormons</a:t>
            </a:r>
            <a:r>
              <a:rPr lang="en-US" dirty="0" smtClean="0"/>
              <a:t>  found themselves persecuted against in Missouri and Illinois</a:t>
            </a:r>
          </a:p>
          <a:p>
            <a:pPr lvl="1"/>
            <a:r>
              <a:rPr lang="en-US" dirty="0" smtClean="0"/>
              <a:t>Largely for their practice of polygamy</a:t>
            </a:r>
          </a:p>
          <a:p>
            <a:pPr lvl="1"/>
            <a:r>
              <a:rPr lang="en-US" dirty="0" smtClean="0"/>
              <a:t>Founder of the religion was murdered and killers never brought to trial</a:t>
            </a:r>
          </a:p>
          <a:p>
            <a:pPr lvl="1"/>
            <a:r>
              <a:rPr lang="en-US" dirty="0" smtClean="0"/>
              <a:t>Mormons were actually outlawed in Missouri</a:t>
            </a:r>
            <a:endParaRPr lang="en-US" dirty="0"/>
          </a:p>
        </p:txBody>
      </p:sp>
      <p:pic>
        <p:nvPicPr>
          <p:cNvPr id="5" name="Content Placeholder 4" descr="joseph_smith_martyrdom.jpg"/>
          <p:cNvPicPr>
            <a:picLocks noGrp="1" noChangeAspect="1"/>
          </p:cNvPicPr>
          <p:nvPr>
            <p:ph sz="half" idx="2"/>
          </p:nvPr>
        </p:nvPicPr>
        <p:blipFill>
          <a:blip r:embed="rId2" cstate="print"/>
          <a:stretch>
            <a:fillRect/>
          </a:stretch>
        </p:blipFill>
        <p:spPr>
          <a:xfrm>
            <a:off x="4191000" y="990600"/>
            <a:ext cx="4495800" cy="5257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txBody>
          <a:bodyPr/>
          <a:lstStyle/>
          <a:p>
            <a:r>
              <a:rPr lang="en-US" dirty="0" smtClean="0"/>
              <a:t>History of Western Movement</a:t>
            </a:r>
            <a:endParaRPr lang="en-US" dirty="0"/>
          </a:p>
        </p:txBody>
      </p:sp>
      <p:sp>
        <p:nvSpPr>
          <p:cNvPr id="3" name="Content Placeholder 2"/>
          <p:cNvSpPr>
            <a:spLocks noGrp="1"/>
          </p:cNvSpPr>
          <p:nvPr>
            <p:ph sz="half" idx="1"/>
          </p:nvPr>
        </p:nvSpPr>
        <p:spPr>
          <a:xfrm>
            <a:off x="0" y="1066800"/>
            <a:ext cx="4191000" cy="5791200"/>
          </a:xfrm>
        </p:spPr>
        <p:txBody>
          <a:bodyPr>
            <a:normAutofit/>
          </a:bodyPr>
          <a:lstStyle/>
          <a:p>
            <a:r>
              <a:rPr lang="en-US" dirty="0" smtClean="0"/>
              <a:t>Ever since the beginning of the United States, Americans have always had an intense desire to expand and move westward</a:t>
            </a:r>
          </a:p>
          <a:p>
            <a:pPr lvl="1"/>
            <a:r>
              <a:rPr lang="en-US" dirty="0" smtClean="0"/>
              <a:t>One of the main causes of the American Revolution</a:t>
            </a:r>
          </a:p>
          <a:p>
            <a:pPr lvl="1"/>
            <a:r>
              <a:rPr lang="en-US" dirty="0" smtClean="0"/>
              <a:t>Louisiana Purchase</a:t>
            </a:r>
          </a:p>
          <a:p>
            <a:pPr lvl="2"/>
            <a:r>
              <a:rPr lang="en-US" dirty="0" smtClean="0"/>
              <a:t>Lewis and Clark Expedition</a:t>
            </a:r>
          </a:p>
          <a:p>
            <a:r>
              <a:rPr lang="en-US" dirty="0" smtClean="0"/>
              <a:t>U.S. had grown rapidly in relatively short time</a:t>
            </a:r>
          </a:p>
          <a:p>
            <a:pPr lvl="1"/>
            <a:endParaRPr lang="en-US" dirty="0"/>
          </a:p>
        </p:txBody>
      </p:sp>
      <p:pic>
        <p:nvPicPr>
          <p:cNvPr id="5" name="Content Placeholder 4" descr="13map.gif"/>
          <p:cNvPicPr>
            <a:picLocks noGrp="1" noChangeAspect="1"/>
          </p:cNvPicPr>
          <p:nvPr>
            <p:ph sz="half" idx="2"/>
          </p:nvPr>
        </p:nvPicPr>
        <p:blipFill>
          <a:blip r:embed="rId2" cstate="print"/>
          <a:stretch>
            <a:fillRect/>
          </a:stretch>
        </p:blipFill>
        <p:spPr>
          <a:xfrm>
            <a:off x="4648200" y="1066799"/>
            <a:ext cx="4038600" cy="5679281"/>
          </a:xfrm>
        </p:spPr>
      </p:pic>
      <p:pic>
        <p:nvPicPr>
          <p:cNvPr id="6" name="Picture 5" descr="cumberlandgap.jpg"/>
          <p:cNvPicPr>
            <a:picLocks noChangeAspect="1"/>
          </p:cNvPicPr>
          <p:nvPr/>
        </p:nvPicPr>
        <p:blipFill>
          <a:blip r:embed="rId3" cstate="print"/>
          <a:stretch>
            <a:fillRect/>
          </a:stretch>
        </p:blipFill>
        <p:spPr>
          <a:xfrm>
            <a:off x="4648200" y="1066800"/>
            <a:ext cx="4038600" cy="5791200"/>
          </a:xfrm>
          <a:prstGeom prst="rect">
            <a:avLst/>
          </a:prstGeom>
        </p:spPr>
      </p:pic>
      <p:pic>
        <p:nvPicPr>
          <p:cNvPr id="7" name="Picture 6" descr="8332-004-4760f6b9-1.jpg"/>
          <p:cNvPicPr>
            <a:picLocks noChangeAspect="1"/>
          </p:cNvPicPr>
          <p:nvPr/>
        </p:nvPicPr>
        <p:blipFill>
          <a:blip r:embed="rId4" cstate="print"/>
          <a:stretch>
            <a:fillRect/>
          </a:stretch>
        </p:blipFill>
        <p:spPr>
          <a:xfrm>
            <a:off x="4419600" y="1066800"/>
            <a:ext cx="4419600" cy="556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914400"/>
            <a:ext cx="3276600" cy="808038"/>
          </a:xfrm>
        </p:spPr>
        <p:txBody>
          <a:bodyPr/>
          <a:lstStyle/>
          <a:p>
            <a:r>
              <a:rPr lang="en-US" b="1" dirty="0" smtClean="0"/>
              <a:t>Mormons</a:t>
            </a:r>
            <a:endParaRPr lang="en-US" b="1" dirty="0"/>
          </a:p>
        </p:txBody>
      </p:sp>
      <p:sp>
        <p:nvSpPr>
          <p:cNvPr id="3" name="Content Placeholder 2"/>
          <p:cNvSpPr>
            <a:spLocks noGrp="1"/>
          </p:cNvSpPr>
          <p:nvPr>
            <p:ph sz="half" idx="1"/>
          </p:nvPr>
        </p:nvSpPr>
        <p:spPr>
          <a:xfrm>
            <a:off x="152400" y="3657600"/>
            <a:ext cx="4800600" cy="3200400"/>
          </a:xfrm>
        </p:spPr>
        <p:txBody>
          <a:bodyPr>
            <a:normAutofit fontScale="85000" lnSpcReduction="20000"/>
          </a:bodyPr>
          <a:lstStyle/>
          <a:p>
            <a:r>
              <a:rPr lang="en-US" dirty="0" smtClean="0"/>
              <a:t>New leader of the church, </a:t>
            </a:r>
            <a:r>
              <a:rPr lang="en-US" b="1" u="sng" dirty="0" smtClean="0"/>
              <a:t>Brigham Young</a:t>
            </a:r>
            <a:r>
              <a:rPr lang="en-US" dirty="0" smtClean="0"/>
              <a:t>, decided that the only way for Mormons to survive and thrive was to move to the west and establish a new settlement in the wilderness</a:t>
            </a:r>
          </a:p>
          <a:p>
            <a:r>
              <a:rPr lang="en-US" dirty="0" smtClean="0"/>
              <a:t>Young led the Mormons overland to the new promised land, Utah, using handcarts and made “the desert bloom” </a:t>
            </a:r>
            <a:endParaRPr lang="en-US" dirty="0"/>
          </a:p>
        </p:txBody>
      </p:sp>
      <p:pic>
        <p:nvPicPr>
          <p:cNvPr id="5" name="Content Placeholder 4" descr="Good Handcart.jpg"/>
          <p:cNvPicPr>
            <a:picLocks noGrp="1" noChangeAspect="1"/>
          </p:cNvPicPr>
          <p:nvPr>
            <p:ph sz="half" idx="2"/>
          </p:nvPr>
        </p:nvPicPr>
        <p:blipFill>
          <a:blip r:embed="rId2" cstate="print"/>
          <a:stretch>
            <a:fillRect/>
          </a:stretch>
        </p:blipFill>
        <p:spPr>
          <a:xfrm>
            <a:off x="0" y="152400"/>
            <a:ext cx="6613072" cy="3429000"/>
          </a:xfrm>
        </p:spPr>
      </p:pic>
      <p:pic>
        <p:nvPicPr>
          <p:cNvPr id="6" name="Picture 5" descr="by-1851-big.jpg"/>
          <p:cNvPicPr>
            <a:picLocks noChangeAspect="1"/>
          </p:cNvPicPr>
          <p:nvPr/>
        </p:nvPicPr>
        <p:blipFill>
          <a:blip r:embed="rId3" cstate="print"/>
          <a:stretch>
            <a:fillRect/>
          </a:stretch>
        </p:blipFill>
        <p:spPr>
          <a:xfrm>
            <a:off x="5105400" y="2590800"/>
            <a:ext cx="3886200" cy="4114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Gold Fever</a:t>
            </a:r>
            <a:endParaRPr lang="en-US" dirty="0"/>
          </a:p>
        </p:txBody>
      </p:sp>
      <p:sp>
        <p:nvSpPr>
          <p:cNvPr id="3" name="Content Placeholder 2"/>
          <p:cNvSpPr>
            <a:spLocks noGrp="1"/>
          </p:cNvSpPr>
          <p:nvPr>
            <p:ph sz="half" idx="1"/>
          </p:nvPr>
        </p:nvSpPr>
        <p:spPr>
          <a:xfrm>
            <a:off x="0" y="762000"/>
            <a:ext cx="4495800" cy="4495800"/>
          </a:xfrm>
        </p:spPr>
        <p:txBody>
          <a:bodyPr/>
          <a:lstStyle/>
          <a:p>
            <a:r>
              <a:rPr lang="en-US" dirty="0" smtClean="0"/>
              <a:t>What brought tens of thousands more to the west was the prospect of economic opportunities.</a:t>
            </a:r>
          </a:p>
          <a:p>
            <a:r>
              <a:rPr lang="en-US" dirty="0" smtClean="0"/>
              <a:t>When gold was discovered at Sutter’s Mill in northern California in 1849, tens of thousands of hopeful millionaires flocked to the gold fields to strike it rich</a:t>
            </a:r>
            <a:endParaRPr lang="en-US" dirty="0"/>
          </a:p>
        </p:txBody>
      </p:sp>
      <p:pic>
        <p:nvPicPr>
          <p:cNvPr id="5" name="Content Placeholder 4" descr="S2010-lg.jpg"/>
          <p:cNvPicPr>
            <a:picLocks noGrp="1" noChangeAspect="1"/>
          </p:cNvPicPr>
          <p:nvPr>
            <p:ph sz="half" idx="2"/>
          </p:nvPr>
        </p:nvPicPr>
        <p:blipFill>
          <a:blip r:embed="rId2" cstate="print"/>
          <a:stretch>
            <a:fillRect/>
          </a:stretch>
        </p:blipFill>
        <p:spPr>
          <a:xfrm>
            <a:off x="4572000" y="914400"/>
            <a:ext cx="4150770" cy="5486400"/>
          </a:xfrm>
        </p:spPr>
      </p:pic>
      <p:sp>
        <p:nvSpPr>
          <p:cNvPr id="6" name="TextBox 5"/>
          <p:cNvSpPr txBox="1"/>
          <p:nvPr/>
        </p:nvSpPr>
        <p:spPr>
          <a:xfrm>
            <a:off x="0" y="5257800"/>
            <a:ext cx="4419600" cy="1569660"/>
          </a:xfrm>
          <a:prstGeom prst="rect">
            <a:avLst/>
          </a:prstGeom>
          <a:noFill/>
        </p:spPr>
        <p:txBody>
          <a:bodyPr wrap="square" rtlCol="0">
            <a:spAutoFit/>
          </a:bodyPr>
          <a:lstStyle/>
          <a:p>
            <a:pPr algn="ctr"/>
            <a:r>
              <a:rPr lang="en-US" sz="2400" b="1" dirty="0" smtClean="0"/>
              <a:t>Since they came to California when they did, what would be a good nickname for these individuals?</a:t>
            </a:r>
            <a:endParaRPr lang="en-US" sz="2400" b="1" dirty="0"/>
          </a:p>
        </p:txBody>
      </p:sp>
      <p:pic>
        <p:nvPicPr>
          <p:cNvPr id="7" name="Picture 6" descr="49ers.jpg"/>
          <p:cNvPicPr>
            <a:picLocks noChangeAspect="1"/>
          </p:cNvPicPr>
          <p:nvPr/>
        </p:nvPicPr>
        <p:blipFill>
          <a:blip r:embed="rId3" cstate="print"/>
          <a:stretch>
            <a:fillRect/>
          </a:stretch>
        </p:blipFill>
        <p:spPr>
          <a:xfrm>
            <a:off x="4495800" y="914400"/>
            <a:ext cx="4419600"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Gold Fever</a:t>
            </a:r>
            <a:endParaRPr lang="en-US" dirty="0"/>
          </a:p>
        </p:txBody>
      </p:sp>
      <p:sp>
        <p:nvSpPr>
          <p:cNvPr id="3" name="Content Placeholder 2"/>
          <p:cNvSpPr>
            <a:spLocks noGrp="1"/>
          </p:cNvSpPr>
          <p:nvPr>
            <p:ph sz="half" idx="1"/>
          </p:nvPr>
        </p:nvSpPr>
        <p:spPr>
          <a:xfrm>
            <a:off x="0" y="838200"/>
            <a:ext cx="4191000" cy="6019800"/>
          </a:xfrm>
        </p:spPr>
        <p:txBody>
          <a:bodyPr/>
          <a:lstStyle/>
          <a:p>
            <a:r>
              <a:rPr lang="en-US" dirty="0" smtClean="0"/>
              <a:t>Very quickly the population of California explodes!</a:t>
            </a:r>
          </a:p>
          <a:p>
            <a:pPr lvl="1"/>
            <a:r>
              <a:rPr lang="en-US" dirty="0" smtClean="0"/>
              <a:t>Population grows from 14,000 to 100,000+ from 1848-1850</a:t>
            </a:r>
          </a:p>
          <a:p>
            <a:pPr lvl="1"/>
            <a:r>
              <a:rPr lang="en-US" dirty="0" smtClean="0"/>
              <a:t>Very Diverse population</a:t>
            </a:r>
          </a:p>
          <a:p>
            <a:pPr lvl="2"/>
            <a:r>
              <a:rPr lang="en-US" dirty="0" smtClean="0"/>
              <a:t>40% in CA are foreign born</a:t>
            </a:r>
          </a:p>
          <a:p>
            <a:pPr lvl="2"/>
            <a:r>
              <a:rPr lang="en-US" dirty="0" smtClean="0"/>
              <a:t>45,000 from China immigrate the “Golden Coast” in hopes of making their fortune</a:t>
            </a:r>
          </a:p>
          <a:p>
            <a:pPr lvl="3"/>
            <a:r>
              <a:rPr lang="en-US" dirty="0" smtClean="0"/>
              <a:t>Faced prejudice</a:t>
            </a:r>
          </a:p>
          <a:p>
            <a:pPr lvl="3"/>
            <a:r>
              <a:rPr lang="en-US" dirty="0" smtClean="0"/>
              <a:t>Crucial in formation of the west</a:t>
            </a:r>
          </a:p>
          <a:p>
            <a:pPr lvl="1"/>
            <a:endParaRPr lang="en-US" dirty="0"/>
          </a:p>
        </p:txBody>
      </p:sp>
      <p:pic>
        <p:nvPicPr>
          <p:cNvPr id="5" name="Content Placeholder 4" descr="sanfranciscoharbor1851.jpg"/>
          <p:cNvPicPr>
            <a:picLocks noGrp="1" noChangeAspect="1"/>
          </p:cNvPicPr>
          <p:nvPr>
            <p:ph sz="half" idx="2"/>
          </p:nvPr>
        </p:nvPicPr>
        <p:blipFill>
          <a:blip r:embed="rId2" cstate="print"/>
          <a:stretch>
            <a:fillRect/>
          </a:stretch>
        </p:blipFill>
        <p:spPr>
          <a:xfrm>
            <a:off x="4419600" y="990600"/>
            <a:ext cx="4616980" cy="5562600"/>
          </a:xfrm>
        </p:spPr>
      </p:pic>
      <p:pic>
        <p:nvPicPr>
          <p:cNvPr id="6" name="Picture 5" descr="gold_miners.gif"/>
          <p:cNvPicPr>
            <a:picLocks noChangeAspect="1"/>
          </p:cNvPicPr>
          <p:nvPr/>
        </p:nvPicPr>
        <p:blipFill>
          <a:blip r:embed="rId3" cstate="print"/>
          <a:stretch>
            <a:fillRect/>
          </a:stretch>
        </p:blipFill>
        <p:spPr>
          <a:xfrm>
            <a:off x="4191000" y="990600"/>
            <a:ext cx="4819650" cy="5638800"/>
          </a:xfrm>
          <a:prstGeom prst="rect">
            <a:avLst/>
          </a:prstGeom>
        </p:spPr>
      </p:pic>
      <p:pic>
        <p:nvPicPr>
          <p:cNvPr id="7" name="Picture 6" descr="Tor_Chinatown_San_Francisco.jpg"/>
          <p:cNvPicPr>
            <a:picLocks noChangeAspect="1"/>
          </p:cNvPicPr>
          <p:nvPr/>
        </p:nvPicPr>
        <p:blipFill>
          <a:blip r:embed="rId4" cstate="print"/>
          <a:stretch>
            <a:fillRect/>
          </a:stretch>
        </p:blipFill>
        <p:spPr>
          <a:xfrm>
            <a:off x="4191000" y="990600"/>
            <a:ext cx="4953000" cy="571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Free or Slave California?</a:t>
            </a:r>
            <a:endParaRPr lang="en-US" dirty="0"/>
          </a:p>
        </p:txBody>
      </p:sp>
      <p:sp>
        <p:nvSpPr>
          <p:cNvPr id="3" name="Content Placeholder 2"/>
          <p:cNvSpPr>
            <a:spLocks noGrp="1"/>
          </p:cNvSpPr>
          <p:nvPr>
            <p:ph sz="half" idx="1"/>
          </p:nvPr>
        </p:nvSpPr>
        <p:spPr>
          <a:xfrm>
            <a:off x="381000" y="5257800"/>
            <a:ext cx="8382000" cy="1905000"/>
          </a:xfrm>
        </p:spPr>
        <p:txBody>
          <a:bodyPr>
            <a:normAutofit/>
          </a:bodyPr>
          <a:lstStyle/>
          <a:p>
            <a:pPr algn="ctr">
              <a:buNone/>
            </a:pPr>
            <a:r>
              <a:rPr lang="en-US" b="1" dirty="0" smtClean="0"/>
              <a:t>With its huge and growing population, California can apply for statehood?  Do you think it will come in as a free state or a slave state?  Why?</a:t>
            </a:r>
            <a:endParaRPr lang="en-US" b="1" dirty="0"/>
          </a:p>
        </p:txBody>
      </p:sp>
      <p:pic>
        <p:nvPicPr>
          <p:cNvPr id="5" name="Picture 4" descr="us_terr_1820_x.jpg"/>
          <p:cNvPicPr>
            <a:picLocks noChangeAspect="1"/>
          </p:cNvPicPr>
          <p:nvPr/>
        </p:nvPicPr>
        <p:blipFill>
          <a:blip r:embed="rId2" cstate="print"/>
          <a:stretch>
            <a:fillRect/>
          </a:stretch>
        </p:blipFill>
        <p:spPr>
          <a:xfrm>
            <a:off x="152400" y="838200"/>
            <a:ext cx="8839200" cy="4377944"/>
          </a:xfrm>
          <a:prstGeom prst="rect">
            <a:avLst/>
          </a:prstGeom>
        </p:spPr>
      </p:pic>
      <p:cxnSp>
        <p:nvCxnSpPr>
          <p:cNvPr id="7" name="Straight Connector 6"/>
          <p:cNvCxnSpPr/>
          <p:nvPr/>
        </p:nvCxnSpPr>
        <p:spPr>
          <a:xfrm rot="10800000">
            <a:off x="609600" y="3124200"/>
            <a:ext cx="5105400" cy="228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Free or Slave California?</a:t>
            </a:r>
            <a:endParaRPr lang="en-US" dirty="0"/>
          </a:p>
        </p:txBody>
      </p:sp>
      <p:sp>
        <p:nvSpPr>
          <p:cNvPr id="3" name="Content Placeholder 2"/>
          <p:cNvSpPr>
            <a:spLocks noGrp="1"/>
          </p:cNvSpPr>
          <p:nvPr>
            <p:ph sz="half" idx="1"/>
          </p:nvPr>
        </p:nvSpPr>
        <p:spPr>
          <a:xfrm>
            <a:off x="228600" y="4953000"/>
            <a:ext cx="8610600" cy="1752600"/>
          </a:xfrm>
        </p:spPr>
        <p:txBody>
          <a:bodyPr>
            <a:normAutofit fontScale="85000" lnSpcReduction="10000"/>
          </a:bodyPr>
          <a:lstStyle/>
          <a:p>
            <a:r>
              <a:rPr lang="en-US" dirty="0" smtClean="0"/>
              <a:t>49ers, who work hard on finding their own fortune, did not like the idea of slave owners having their “property” the rivers; so most Californians were opposed to slavery.  WESTWARD EXPANSION PUSHED SLAVERY TO THE BREAKING POINT.  Missouri Compromise wasn’t going to keep the peace. </a:t>
            </a:r>
            <a:endParaRPr lang="en-US" dirty="0"/>
          </a:p>
        </p:txBody>
      </p:sp>
      <p:pic>
        <p:nvPicPr>
          <p:cNvPr id="7" name="Content Placeholder 6" descr="us_terr_1820_x.jpg"/>
          <p:cNvPicPr>
            <a:picLocks noGrp="1" noChangeAspect="1"/>
          </p:cNvPicPr>
          <p:nvPr>
            <p:ph sz="half" idx="2"/>
          </p:nvPr>
        </p:nvPicPr>
        <p:blipFill>
          <a:blip r:embed="rId2" cstate="print"/>
          <a:stretch>
            <a:fillRect/>
          </a:stretch>
        </p:blipFill>
        <p:spPr>
          <a:xfrm>
            <a:off x="0" y="762000"/>
            <a:ext cx="9144000" cy="4191000"/>
          </a:xfrm>
          <a:prstGeom prst="rect">
            <a:avLst/>
          </a:prstGeom>
        </p:spPr>
      </p:pic>
      <p:cxnSp>
        <p:nvCxnSpPr>
          <p:cNvPr id="8" name="Straight Connector 7"/>
          <p:cNvCxnSpPr/>
          <p:nvPr/>
        </p:nvCxnSpPr>
        <p:spPr>
          <a:xfrm rot="10800000">
            <a:off x="304800" y="2819400"/>
            <a:ext cx="5410200" cy="381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bmp"/>
          <p:cNvPicPr>
            <a:picLocks noChangeAspect="1"/>
          </p:cNvPicPr>
          <p:nvPr/>
        </p:nvPicPr>
        <p:blipFill>
          <a:blip r:embed="rId2" cstate="print"/>
          <a:stretch>
            <a:fillRect/>
          </a:stretch>
        </p:blipFill>
        <p:spPr>
          <a:xfrm>
            <a:off x="0" y="27432"/>
            <a:ext cx="9144000" cy="680313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Manifest Destiny</a:t>
            </a:r>
            <a:endParaRPr lang="en-US" dirty="0"/>
          </a:p>
        </p:txBody>
      </p:sp>
      <p:sp>
        <p:nvSpPr>
          <p:cNvPr id="3" name="Content Placeholder 2"/>
          <p:cNvSpPr>
            <a:spLocks noGrp="1"/>
          </p:cNvSpPr>
          <p:nvPr>
            <p:ph sz="half" idx="1"/>
          </p:nvPr>
        </p:nvSpPr>
        <p:spPr>
          <a:xfrm>
            <a:off x="152400" y="4800600"/>
            <a:ext cx="8839200" cy="2057400"/>
          </a:xfrm>
        </p:spPr>
        <p:txBody>
          <a:bodyPr>
            <a:normAutofit lnSpcReduction="10000"/>
          </a:bodyPr>
          <a:lstStyle/>
          <a:p>
            <a:r>
              <a:rPr lang="en-US" dirty="0" smtClean="0"/>
              <a:t>By the 1840s, this desire to move west and for the U.S. to stretch from across the continent had almost become an obsession</a:t>
            </a:r>
          </a:p>
          <a:p>
            <a:pPr lvl="1"/>
            <a:r>
              <a:rPr lang="en-US" dirty="0" smtClean="0"/>
              <a:t>Many Americans believed that the nation had a </a:t>
            </a:r>
            <a:r>
              <a:rPr lang="en-US" b="1" u="sng" dirty="0" smtClean="0"/>
              <a:t>MANIFEST DESTINY </a:t>
            </a:r>
            <a:r>
              <a:rPr lang="en-US" dirty="0" smtClean="0"/>
              <a:t>to fulfill by extending from “sea to shining sea”</a:t>
            </a:r>
            <a:endParaRPr lang="en-US" dirty="0"/>
          </a:p>
        </p:txBody>
      </p:sp>
      <p:pic>
        <p:nvPicPr>
          <p:cNvPr id="5" name="Content Placeholder 4" descr="manifest-destiny-3.jpg"/>
          <p:cNvPicPr>
            <a:picLocks noGrp="1" noChangeAspect="1"/>
          </p:cNvPicPr>
          <p:nvPr>
            <p:ph sz="half" idx="2"/>
          </p:nvPr>
        </p:nvPicPr>
        <p:blipFill>
          <a:blip r:embed="rId2" cstate="print"/>
          <a:stretch>
            <a:fillRect/>
          </a:stretch>
        </p:blipFill>
        <p:spPr>
          <a:xfrm>
            <a:off x="0" y="762000"/>
            <a:ext cx="9144000" cy="4114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manifest-destiny-3.jpg"/>
          <p:cNvPicPr>
            <a:picLocks noChangeAspect="1"/>
          </p:cNvPicPr>
          <p:nvPr/>
        </p:nvPicPr>
        <p:blipFill>
          <a:blip r:embed="rId2" cstate="print"/>
          <a:stretch>
            <a:fillRect/>
          </a:stretch>
        </p:blipFill>
        <p:spPr>
          <a:xfrm>
            <a:off x="-152400" y="0"/>
            <a:ext cx="9525000" cy="7086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Mountain Men Open Up Paths</a:t>
            </a:r>
            <a:endParaRPr lang="en-US" dirty="0"/>
          </a:p>
        </p:txBody>
      </p:sp>
      <p:sp>
        <p:nvSpPr>
          <p:cNvPr id="3" name="Content Placeholder 2"/>
          <p:cNvSpPr>
            <a:spLocks noGrp="1"/>
          </p:cNvSpPr>
          <p:nvPr>
            <p:ph sz="half" idx="1"/>
          </p:nvPr>
        </p:nvSpPr>
        <p:spPr>
          <a:xfrm>
            <a:off x="152400" y="838200"/>
            <a:ext cx="4038600" cy="6019800"/>
          </a:xfrm>
        </p:spPr>
        <p:txBody>
          <a:bodyPr>
            <a:normAutofit fontScale="92500" lnSpcReduction="20000"/>
          </a:bodyPr>
          <a:lstStyle/>
          <a:p>
            <a:r>
              <a:rPr lang="en-US" dirty="0" smtClean="0"/>
              <a:t>This western area was wild, untamed and dangerous areas</a:t>
            </a:r>
          </a:p>
          <a:p>
            <a:pPr lvl="1"/>
            <a:r>
              <a:rPr lang="en-US" dirty="0" smtClean="0"/>
              <a:t>Expansion started slowly at first</a:t>
            </a:r>
          </a:p>
          <a:p>
            <a:r>
              <a:rPr lang="en-US" b="1" u="sng" dirty="0" smtClean="0"/>
              <a:t>Mountain Men </a:t>
            </a:r>
            <a:r>
              <a:rPr lang="en-US" dirty="0" smtClean="0"/>
              <a:t>were the first to venture and establish a permanent presence </a:t>
            </a:r>
          </a:p>
          <a:p>
            <a:pPr lvl="1"/>
            <a:r>
              <a:rPr lang="en-US" dirty="0" smtClean="0"/>
              <a:t>Lived with and adopted customs from the native tribes they met</a:t>
            </a:r>
          </a:p>
          <a:p>
            <a:pPr lvl="1"/>
            <a:r>
              <a:rPr lang="en-US" dirty="0" smtClean="0"/>
              <a:t>Fur trade</a:t>
            </a:r>
          </a:p>
          <a:p>
            <a:pPr lvl="2"/>
            <a:r>
              <a:rPr lang="en-US" dirty="0" smtClean="0"/>
              <a:t>Resulted in first millionaire in the U.S.</a:t>
            </a:r>
          </a:p>
          <a:p>
            <a:pPr lvl="1"/>
            <a:r>
              <a:rPr lang="en-US" dirty="0" smtClean="0"/>
              <a:t>Opened up trails and maps for others after them to follow</a:t>
            </a:r>
          </a:p>
          <a:p>
            <a:pPr lvl="1"/>
            <a:endParaRPr lang="en-US" dirty="0" smtClean="0"/>
          </a:p>
        </p:txBody>
      </p:sp>
      <p:pic>
        <p:nvPicPr>
          <p:cNvPr id="5" name="Content Placeholder 4" descr="mountainman.jpg"/>
          <p:cNvPicPr>
            <a:picLocks noGrp="1" noChangeAspect="1"/>
          </p:cNvPicPr>
          <p:nvPr>
            <p:ph sz="half" idx="2"/>
          </p:nvPr>
        </p:nvPicPr>
        <p:blipFill>
          <a:blip r:embed="rId2" cstate="print"/>
          <a:stretch>
            <a:fillRect/>
          </a:stretch>
        </p:blipFill>
        <p:spPr>
          <a:xfrm>
            <a:off x="4495800" y="990600"/>
            <a:ext cx="4267200" cy="5454335"/>
          </a:xfrm>
        </p:spPr>
      </p:pic>
      <p:pic>
        <p:nvPicPr>
          <p:cNvPr id="6" name="Picture 5" descr="hat_front.jpg"/>
          <p:cNvPicPr>
            <a:picLocks noChangeAspect="1"/>
          </p:cNvPicPr>
          <p:nvPr/>
        </p:nvPicPr>
        <p:blipFill>
          <a:blip r:embed="rId3" cstate="print"/>
          <a:stretch>
            <a:fillRect/>
          </a:stretch>
        </p:blipFill>
        <p:spPr>
          <a:xfrm>
            <a:off x="4495800" y="990600"/>
            <a:ext cx="4267200" cy="5486400"/>
          </a:xfrm>
          <a:prstGeom prst="rect">
            <a:avLst/>
          </a:prstGeom>
        </p:spPr>
      </p:pic>
      <p:pic>
        <p:nvPicPr>
          <p:cNvPr id="7" name="Picture 6" descr="abe_lincoln_top_hat.jpg"/>
          <p:cNvPicPr>
            <a:picLocks noChangeAspect="1"/>
          </p:cNvPicPr>
          <p:nvPr/>
        </p:nvPicPr>
        <p:blipFill>
          <a:blip r:embed="rId4" cstate="print"/>
          <a:stretch>
            <a:fillRect/>
          </a:stretch>
        </p:blipFill>
        <p:spPr>
          <a:xfrm>
            <a:off x="4495800" y="990600"/>
            <a:ext cx="4267200" cy="5486400"/>
          </a:xfrm>
          <a:prstGeom prst="rect">
            <a:avLst/>
          </a:prstGeom>
        </p:spPr>
      </p:pic>
      <p:pic>
        <p:nvPicPr>
          <p:cNvPr id="11" name="Picture 10" descr="CIMG0197.JPG"/>
          <p:cNvPicPr>
            <a:picLocks noChangeAspect="1"/>
          </p:cNvPicPr>
          <p:nvPr/>
        </p:nvPicPr>
        <p:blipFill>
          <a:blip r:embed="rId5" cstate="print"/>
          <a:stretch>
            <a:fillRect/>
          </a:stretch>
        </p:blipFill>
        <p:spPr>
          <a:xfrm>
            <a:off x="4267200" y="914400"/>
            <a:ext cx="4699000" cy="5715000"/>
          </a:xfrm>
          <a:prstGeom prst="rect">
            <a:avLst/>
          </a:prstGeom>
        </p:spPr>
      </p:pic>
      <p:pic>
        <p:nvPicPr>
          <p:cNvPr id="12" name="Picture 11" descr="CIMG0206.JPG"/>
          <p:cNvPicPr>
            <a:picLocks noChangeAspect="1"/>
          </p:cNvPicPr>
          <p:nvPr/>
        </p:nvPicPr>
        <p:blipFill>
          <a:blip r:embed="rId6" cstate="print"/>
          <a:stretch>
            <a:fillRect/>
          </a:stretch>
        </p:blipFill>
        <p:spPr>
          <a:xfrm>
            <a:off x="4267200" y="914400"/>
            <a:ext cx="4648200" cy="5715000"/>
          </a:xfrm>
          <a:prstGeom prst="rect">
            <a:avLst/>
          </a:prstGeom>
        </p:spPr>
      </p:pic>
      <p:pic>
        <p:nvPicPr>
          <p:cNvPr id="15" name="Picture 14" descr="CIMG0200.JPG"/>
          <p:cNvPicPr>
            <a:picLocks noChangeAspect="1"/>
          </p:cNvPicPr>
          <p:nvPr/>
        </p:nvPicPr>
        <p:blipFill>
          <a:blip r:embed="rId7" cstate="print"/>
          <a:stretch>
            <a:fillRect/>
          </a:stretch>
        </p:blipFill>
        <p:spPr>
          <a:xfrm>
            <a:off x="4267200" y="914400"/>
            <a:ext cx="4648200" cy="5715000"/>
          </a:xfrm>
          <a:prstGeom prst="rect">
            <a:avLst/>
          </a:prstGeom>
        </p:spPr>
      </p:pic>
      <p:pic>
        <p:nvPicPr>
          <p:cNvPr id="16" name="Picture 15" descr="CIMG0209.JPG"/>
          <p:cNvPicPr>
            <a:picLocks noChangeAspect="1"/>
          </p:cNvPicPr>
          <p:nvPr/>
        </p:nvPicPr>
        <p:blipFill>
          <a:blip r:embed="rId8" cstate="print"/>
          <a:stretch>
            <a:fillRect/>
          </a:stretch>
        </p:blipFill>
        <p:spPr>
          <a:xfrm>
            <a:off x="4267200" y="914400"/>
            <a:ext cx="4686300" cy="571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smtClean="0"/>
              <a:t>Missionaries </a:t>
            </a:r>
            <a:endParaRPr lang="en-US" dirty="0"/>
          </a:p>
        </p:txBody>
      </p:sp>
      <p:sp>
        <p:nvSpPr>
          <p:cNvPr id="3" name="Content Placeholder 2"/>
          <p:cNvSpPr>
            <a:spLocks noGrp="1"/>
          </p:cNvSpPr>
          <p:nvPr>
            <p:ph sz="half" idx="1"/>
          </p:nvPr>
        </p:nvSpPr>
        <p:spPr>
          <a:xfrm>
            <a:off x="457200" y="914400"/>
            <a:ext cx="4267200" cy="5791200"/>
          </a:xfrm>
        </p:spPr>
        <p:txBody>
          <a:bodyPr>
            <a:normAutofit lnSpcReduction="10000"/>
          </a:bodyPr>
          <a:lstStyle/>
          <a:p>
            <a:r>
              <a:rPr lang="en-US" dirty="0" smtClean="0"/>
              <a:t>Much like the early conquerors before them, several missionaries within the U.S. felt they had the obligation to go and ‘civilize’ the natives, and teach them about the ‘correct’ religion.</a:t>
            </a:r>
          </a:p>
          <a:p>
            <a:r>
              <a:rPr lang="en-US" dirty="0" smtClean="0"/>
              <a:t>Traveled mostly to Oregon</a:t>
            </a:r>
          </a:p>
          <a:p>
            <a:pPr lvl="1"/>
            <a:r>
              <a:rPr lang="en-US" dirty="0" smtClean="0"/>
              <a:t>Wrote back to family and friends about the bountiful and fertile land for the taking.</a:t>
            </a:r>
            <a:endParaRPr lang="en-US" dirty="0"/>
          </a:p>
        </p:txBody>
      </p:sp>
      <p:pic>
        <p:nvPicPr>
          <p:cNvPr id="5" name="Content Placeholder 4" descr="thb-whitmanspaulding.jpg"/>
          <p:cNvPicPr>
            <a:picLocks noGrp="1" noChangeAspect="1"/>
          </p:cNvPicPr>
          <p:nvPr>
            <p:ph sz="half" idx="2"/>
          </p:nvPr>
        </p:nvPicPr>
        <p:blipFill>
          <a:blip r:embed="rId2" cstate="print"/>
          <a:stretch>
            <a:fillRect/>
          </a:stretch>
        </p:blipFill>
        <p:spPr>
          <a:xfrm>
            <a:off x="4724400" y="838200"/>
            <a:ext cx="4198776" cy="4114800"/>
          </a:xfrm>
        </p:spPr>
      </p:pic>
      <p:sp>
        <p:nvSpPr>
          <p:cNvPr id="6" name="TextBox 5"/>
          <p:cNvSpPr txBox="1"/>
          <p:nvPr/>
        </p:nvSpPr>
        <p:spPr>
          <a:xfrm>
            <a:off x="4800600" y="5181600"/>
            <a:ext cx="4114800" cy="1384995"/>
          </a:xfrm>
          <a:prstGeom prst="rect">
            <a:avLst/>
          </a:prstGeom>
          <a:noFill/>
        </p:spPr>
        <p:txBody>
          <a:bodyPr wrap="square" rtlCol="0">
            <a:spAutoFit/>
          </a:bodyPr>
          <a:lstStyle/>
          <a:p>
            <a:pPr algn="ctr"/>
            <a:r>
              <a:rPr lang="en-US" sz="2800" b="1" dirty="0" smtClean="0"/>
              <a:t>Do we see any inherit racism in the beliefs of the missionaries?</a:t>
            </a:r>
            <a:endParaRPr lang="en-US" sz="2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lstStyle/>
          <a:p>
            <a:r>
              <a:rPr lang="en-US" dirty="0" smtClean="0"/>
              <a:t>Oregon Fever</a:t>
            </a:r>
            <a:endParaRPr lang="en-US" dirty="0"/>
          </a:p>
        </p:txBody>
      </p:sp>
      <p:sp>
        <p:nvSpPr>
          <p:cNvPr id="3" name="Content Placeholder 2"/>
          <p:cNvSpPr>
            <a:spLocks noGrp="1"/>
          </p:cNvSpPr>
          <p:nvPr>
            <p:ph sz="half" idx="1"/>
          </p:nvPr>
        </p:nvSpPr>
        <p:spPr>
          <a:xfrm>
            <a:off x="152400" y="4800600"/>
            <a:ext cx="8763000" cy="2057400"/>
          </a:xfrm>
        </p:spPr>
        <p:txBody>
          <a:bodyPr/>
          <a:lstStyle/>
          <a:p>
            <a:r>
              <a:rPr lang="en-US" dirty="0" smtClean="0"/>
              <a:t>Set off waves of migration westward along the </a:t>
            </a:r>
            <a:r>
              <a:rPr lang="en-US" b="1" u="sng" dirty="0" smtClean="0"/>
              <a:t>Oregon Trail</a:t>
            </a:r>
            <a:r>
              <a:rPr lang="en-US" dirty="0" smtClean="0"/>
              <a:t>, a 2,000 mile long trek from Missouri across the Great Plains and the Rocky Mountains to the Oregon Valley.</a:t>
            </a:r>
            <a:endParaRPr lang="en-US" dirty="0"/>
          </a:p>
        </p:txBody>
      </p:sp>
      <p:pic>
        <p:nvPicPr>
          <p:cNvPr id="5" name="Content Placeholder 4" descr="oregontrail_19071.jpg"/>
          <p:cNvPicPr>
            <a:picLocks noGrp="1" noChangeAspect="1"/>
          </p:cNvPicPr>
          <p:nvPr>
            <p:ph sz="half" idx="2"/>
          </p:nvPr>
        </p:nvPicPr>
        <p:blipFill>
          <a:blip r:embed="rId2" cstate="print"/>
          <a:stretch>
            <a:fillRect/>
          </a:stretch>
        </p:blipFill>
        <p:spPr>
          <a:xfrm>
            <a:off x="152400" y="762000"/>
            <a:ext cx="8991600" cy="4038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4238"/>
          </a:xfrm>
        </p:spPr>
        <p:txBody>
          <a:bodyPr/>
          <a:lstStyle/>
          <a:p>
            <a:r>
              <a:rPr lang="en-US" dirty="0" smtClean="0"/>
              <a:t>Oregon Fever</a:t>
            </a:r>
            <a:endParaRPr lang="en-US" dirty="0"/>
          </a:p>
        </p:txBody>
      </p:sp>
      <p:sp>
        <p:nvSpPr>
          <p:cNvPr id="3" name="Content Placeholder 2"/>
          <p:cNvSpPr>
            <a:spLocks noGrp="1"/>
          </p:cNvSpPr>
          <p:nvPr>
            <p:ph sz="half" idx="1"/>
          </p:nvPr>
        </p:nvSpPr>
        <p:spPr>
          <a:xfrm>
            <a:off x="5105400" y="762000"/>
            <a:ext cx="4038600" cy="5638800"/>
          </a:xfrm>
        </p:spPr>
        <p:txBody>
          <a:bodyPr/>
          <a:lstStyle/>
          <a:p>
            <a:r>
              <a:rPr lang="en-US" dirty="0" smtClean="0"/>
              <a:t>Families, loaded up everything they owned into wagons the extremely difficult journey west.</a:t>
            </a:r>
          </a:p>
          <a:p>
            <a:pPr lvl="1"/>
            <a:r>
              <a:rPr lang="en-US" dirty="0" smtClean="0"/>
              <a:t>River Crossings</a:t>
            </a:r>
          </a:p>
          <a:p>
            <a:pPr lvl="1"/>
            <a:r>
              <a:rPr lang="en-US" dirty="0" smtClean="0"/>
              <a:t>Mountains</a:t>
            </a:r>
          </a:p>
          <a:p>
            <a:pPr lvl="1"/>
            <a:r>
              <a:rPr lang="en-US" dirty="0" smtClean="0"/>
              <a:t>Storms/Weather</a:t>
            </a:r>
          </a:p>
          <a:p>
            <a:pPr lvl="1"/>
            <a:r>
              <a:rPr lang="en-US" dirty="0" smtClean="0"/>
              <a:t>Native Attacks</a:t>
            </a:r>
          </a:p>
          <a:p>
            <a:pPr lvl="1"/>
            <a:r>
              <a:rPr lang="en-US" b="1" u="sng" dirty="0" smtClean="0"/>
              <a:t>DISEASES</a:t>
            </a:r>
            <a:r>
              <a:rPr lang="en-US" dirty="0" smtClean="0"/>
              <a:t>: most serious and deadly problem faced by pioneers</a:t>
            </a:r>
            <a:endParaRPr lang="en-US" b="1" u="sng" dirty="0"/>
          </a:p>
        </p:txBody>
      </p:sp>
      <p:pic>
        <p:nvPicPr>
          <p:cNvPr id="5" name="Content Placeholder 4" descr="ExplorePAHistory-a0a5x3-a_349.jpg"/>
          <p:cNvPicPr>
            <a:picLocks noGrp="1" noChangeAspect="1"/>
          </p:cNvPicPr>
          <p:nvPr>
            <p:ph sz="half" idx="2"/>
          </p:nvPr>
        </p:nvPicPr>
        <p:blipFill>
          <a:blip r:embed="rId2" cstate="print"/>
          <a:stretch>
            <a:fillRect/>
          </a:stretch>
        </p:blipFill>
        <p:spPr>
          <a:xfrm>
            <a:off x="152400" y="762000"/>
            <a:ext cx="4724400" cy="5826760"/>
          </a:xfrm>
        </p:spPr>
      </p:pic>
      <p:pic>
        <p:nvPicPr>
          <p:cNvPr id="10" name="Picture 9" descr="CIMG0231.JPG"/>
          <p:cNvPicPr>
            <a:picLocks noChangeAspect="1"/>
          </p:cNvPicPr>
          <p:nvPr/>
        </p:nvPicPr>
        <p:blipFill>
          <a:blip r:embed="rId3" cstate="print"/>
          <a:stretch>
            <a:fillRect/>
          </a:stretch>
        </p:blipFill>
        <p:spPr>
          <a:xfrm>
            <a:off x="228600" y="762000"/>
            <a:ext cx="4648200" cy="5791200"/>
          </a:xfrm>
          <a:prstGeom prst="rect">
            <a:avLst/>
          </a:prstGeom>
        </p:spPr>
      </p:pic>
      <p:pic>
        <p:nvPicPr>
          <p:cNvPr id="11" name="Picture 10" descr="CIMG0055.JPG"/>
          <p:cNvPicPr>
            <a:picLocks noChangeAspect="1"/>
          </p:cNvPicPr>
          <p:nvPr/>
        </p:nvPicPr>
        <p:blipFill>
          <a:blip r:embed="rId4" cstate="print"/>
          <a:stretch>
            <a:fillRect/>
          </a:stretch>
        </p:blipFill>
        <p:spPr>
          <a:xfrm>
            <a:off x="152400" y="762000"/>
            <a:ext cx="5143500" cy="5867400"/>
          </a:xfrm>
          <a:prstGeom prst="rect">
            <a:avLst/>
          </a:prstGeom>
        </p:spPr>
      </p:pic>
      <p:pic>
        <p:nvPicPr>
          <p:cNvPr id="12" name="Picture 11" descr="CIMG0087.JPG"/>
          <p:cNvPicPr>
            <a:picLocks noChangeAspect="1"/>
          </p:cNvPicPr>
          <p:nvPr/>
        </p:nvPicPr>
        <p:blipFill>
          <a:blip r:embed="rId5" cstate="print"/>
          <a:stretch>
            <a:fillRect/>
          </a:stretch>
        </p:blipFill>
        <p:spPr>
          <a:xfrm>
            <a:off x="152400" y="762000"/>
            <a:ext cx="5143500" cy="5867400"/>
          </a:xfrm>
          <a:prstGeom prst="rect">
            <a:avLst/>
          </a:prstGeom>
        </p:spPr>
      </p:pic>
      <p:pic>
        <p:nvPicPr>
          <p:cNvPr id="13" name="Picture 12" descr="CIMG0049.JPG"/>
          <p:cNvPicPr>
            <a:picLocks noChangeAspect="1"/>
          </p:cNvPicPr>
          <p:nvPr/>
        </p:nvPicPr>
        <p:blipFill>
          <a:blip r:embed="rId6" cstate="print"/>
          <a:stretch>
            <a:fillRect/>
          </a:stretch>
        </p:blipFill>
        <p:spPr>
          <a:xfrm>
            <a:off x="0" y="762000"/>
            <a:ext cx="5334000" cy="5791200"/>
          </a:xfrm>
          <a:prstGeom prst="rect">
            <a:avLst/>
          </a:prstGeom>
        </p:spPr>
      </p:pic>
      <p:pic>
        <p:nvPicPr>
          <p:cNvPr id="14" name="Picture 13" descr="CIMG0050.JPG"/>
          <p:cNvPicPr>
            <a:picLocks noChangeAspect="1"/>
          </p:cNvPicPr>
          <p:nvPr/>
        </p:nvPicPr>
        <p:blipFill>
          <a:blip r:embed="rId7" cstate="print"/>
          <a:stretch>
            <a:fillRect/>
          </a:stretch>
        </p:blipFill>
        <p:spPr>
          <a:xfrm>
            <a:off x="0" y="762000"/>
            <a:ext cx="5334000" cy="5791200"/>
          </a:xfrm>
          <a:prstGeom prst="rect">
            <a:avLst/>
          </a:prstGeom>
        </p:spPr>
      </p:pic>
      <p:sp>
        <p:nvSpPr>
          <p:cNvPr id="15" name="TextBox 14"/>
          <p:cNvSpPr txBox="1"/>
          <p:nvPr/>
        </p:nvSpPr>
        <p:spPr>
          <a:xfrm>
            <a:off x="762000" y="2743200"/>
            <a:ext cx="25146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amond(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000" fill="hold"/>
                                        <p:tgtEl>
                                          <p:spTgt spid="13"/>
                                        </p:tgtEl>
                                        <p:attrNameLst>
                                          <p:attrName>ppt_w</p:attrName>
                                        </p:attrNameLst>
                                      </p:cBhvr>
                                      <p:tavLst>
                                        <p:tav tm="0">
                                          <p:val>
                                            <p:fltVal val="0"/>
                                          </p:val>
                                        </p:tav>
                                        <p:tav tm="100000">
                                          <p:val>
                                            <p:strVal val="#ppt_w"/>
                                          </p:val>
                                        </p:tav>
                                      </p:tavLst>
                                    </p:anim>
                                    <p:anim calcmode="lin" valueType="num">
                                      <p:cBhvr>
                                        <p:cTn id="36" dur="2000" fill="hold"/>
                                        <p:tgtEl>
                                          <p:spTgt spid="13"/>
                                        </p:tgtEl>
                                        <p:attrNameLst>
                                          <p:attrName>ppt_h</p:attrName>
                                        </p:attrNameLst>
                                      </p:cBhvr>
                                      <p:tavLst>
                                        <p:tav tm="0">
                                          <p:val>
                                            <p:fltVal val="0"/>
                                          </p:val>
                                        </p:tav>
                                        <p:tav tm="100000">
                                          <p:val>
                                            <p:strVal val="#ppt_h"/>
                                          </p:val>
                                        </p:tav>
                                      </p:tavLst>
                                    </p:anim>
                                    <p:anim calcmode="lin" valueType="num">
                                      <p:cBhvr>
                                        <p:cTn id="37" dur="2000" fill="hold"/>
                                        <p:tgtEl>
                                          <p:spTgt spid="13"/>
                                        </p:tgtEl>
                                        <p:attrNameLst>
                                          <p:attrName>style.rotation</p:attrName>
                                        </p:attrNameLst>
                                      </p:cBhvr>
                                      <p:tavLst>
                                        <p:tav tm="0">
                                          <p:val>
                                            <p:fltVal val="360"/>
                                          </p:val>
                                        </p:tav>
                                        <p:tav tm="100000">
                                          <p:val>
                                            <p:fltVal val="0"/>
                                          </p:val>
                                        </p:tav>
                                      </p:tavLst>
                                    </p:anim>
                                    <p:animEffect transition="in" filter="fade">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16914</TotalTime>
  <Words>1041</Words>
  <Application>Microsoft Office PowerPoint</Application>
  <PresentationFormat>On-screen Show (4:3)</PresentationFormat>
  <Paragraphs>109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Westward Expansion</vt:lpstr>
      <vt:lpstr>History of Western Movement</vt:lpstr>
      <vt:lpstr>PowerPoint Presentation</vt:lpstr>
      <vt:lpstr>Manifest Destiny</vt:lpstr>
      <vt:lpstr>PowerPoint Presentation</vt:lpstr>
      <vt:lpstr>Mountain Men Open Up Paths</vt:lpstr>
      <vt:lpstr>Missionaries </vt:lpstr>
      <vt:lpstr>Oregon Fever</vt:lpstr>
      <vt:lpstr>Oregon Fever</vt:lpstr>
      <vt:lpstr>PowerPoint Presentation</vt:lpstr>
      <vt:lpstr>Texas</vt:lpstr>
      <vt:lpstr>Texas</vt:lpstr>
      <vt:lpstr>PowerPoint Presentation</vt:lpstr>
      <vt:lpstr>Mexican War</vt:lpstr>
      <vt:lpstr>Mexican War</vt:lpstr>
      <vt:lpstr>Effects of the Mexican War</vt:lpstr>
      <vt:lpstr>Mission Accomplished!</vt:lpstr>
      <vt:lpstr>Motivating Factors </vt:lpstr>
      <vt:lpstr>Mormons </vt:lpstr>
      <vt:lpstr>Mormons</vt:lpstr>
      <vt:lpstr>Gold Fever</vt:lpstr>
      <vt:lpstr>Gold Fever</vt:lpstr>
      <vt:lpstr>Free or Slave California?</vt:lpstr>
      <vt:lpstr>Free or Slave California?</vt:lpstr>
    </vt:vector>
  </TitlesOfParts>
  <Company>FCSC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Westward Expansion</dc:title>
  <dc:creator>staff</dc:creator>
  <cp:lastModifiedBy>CPCSC</cp:lastModifiedBy>
  <cp:revision>1185</cp:revision>
  <dcterms:created xsi:type="dcterms:W3CDTF">2010-04-20T19:55:16Z</dcterms:created>
  <dcterms:modified xsi:type="dcterms:W3CDTF">2016-04-08T18:48:44Z</dcterms:modified>
</cp:coreProperties>
</file>